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71" r:id="rId3"/>
    <p:sldId id="293" r:id="rId4"/>
    <p:sldId id="296" r:id="rId5"/>
    <p:sldId id="294" r:id="rId6"/>
    <p:sldId id="295" r:id="rId7"/>
    <p:sldId id="291" r:id="rId8"/>
    <p:sldId id="278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12F"/>
    <a:srgbClr val="99CC00"/>
    <a:srgbClr val="80C159"/>
    <a:srgbClr val="4A7ABD"/>
    <a:srgbClr val="2BB8C8"/>
    <a:srgbClr val="C3C22C"/>
    <a:srgbClr val="C9DA92"/>
    <a:srgbClr val="1B69C9"/>
    <a:srgbClr val="A1C7E9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696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6DDB8-BC04-4636-8E02-93A4019F36E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263887D-3981-4E85-849A-5BF47EDB95C8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900" dirty="0" smtClean="0">
              <a:effectLst/>
            </a:rPr>
            <a:t>Проверка соответствия документов (3 дня)</a:t>
          </a:r>
        </a:p>
      </dgm:t>
    </dgm:pt>
    <dgm:pt modelId="{4C5BCC49-C7E9-4F60-BE35-F29EA950EA7D}" type="parTrans" cxnId="{43025E3C-B84A-49A1-8239-2401FB33F4E7}">
      <dgm:prSet/>
      <dgm:spPr/>
      <dgm:t>
        <a:bodyPr/>
        <a:lstStyle/>
        <a:p>
          <a:endParaRPr lang="ru-RU"/>
        </a:p>
      </dgm:t>
    </dgm:pt>
    <dgm:pt modelId="{F42CC915-A207-442B-81D9-6BCE4F629502}" type="sibTrans" cxnId="{43025E3C-B84A-49A1-8239-2401FB33F4E7}">
      <dgm:prSet/>
      <dgm:spPr/>
      <dgm:t>
        <a:bodyPr/>
        <a:lstStyle/>
        <a:p>
          <a:endParaRPr lang="ru-RU"/>
        </a:p>
      </dgm:t>
    </dgm:pt>
    <dgm:pt modelId="{6DCC3237-000A-45D5-A1B0-A8DFBC743065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effectLst/>
            </a:rPr>
            <a:t>30 дней на принятие решения о включении организации в реестр/об отказе во включении</a:t>
          </a:r>
          <a:endParaRPr lang="ru-RU" dirty="0">
            <a:effectLst/>
          </a:endParaRPr>
        </a:p>
      </dgm:t>
    </dgm:pt>
    <dgm:pt modelId="{1EB3C4CA-6BCC-4508-B946-0D8C5A75C7E2}" type="parTrans" cxnId="{6A4DC5CC-D168-4372-8AD5-4DA8835D828D}">
      <dgm:prSet/>
      <dgm:spPr/>
      <dgm:t>
        <a:bodyPr/>
        <a:lstStyle/>
        <a:p>
          <a:endParaRPr lang="ru-RU"/>
        </a:p>
      </dgm:t>
    </dgm:pt>
    <dgm:pt modelId="{3D9B8DF4-2F25-45E4-851F-489EB8839822}" type="sibTrans" cxnId="{6A4DC5CC-D168-4372-8AD5-4DA8835D828D}">
      <dgm:prSet/>
      <dgm:spPr/>
      <dgm:t>
        <a:bodyPr/>
        <a:lstStyle/>
        <a:p>
          <a:endParaRPr lang="ru-RU"/>
        </a:p>
      </dgm:t>
    </dgm:pt>
    <dgm:pt modelId="{0951BE1E-DB36-471F-A1F6-E649956D0097}">
      <dgm:prSet phldrT="[Текст]" custT="1"/>
      <dgm:spPr>
        <a:solidFill>
          <a:srgbClr val="99CC00">
            <a:alpha val="65882"/>
          </a:srgbClr>
        </a:solidFill>
      </dgm:spPr>
      <dgm:t>
        <a:bodyPr/>
        <a:lstStyle/>
        <a:p>
          <a:r>
            <a:rPr lang="ru-RU" sz="1000" dirty="0" smtClean="0">
              <a:effectLst/>
            </a:rPr>
            <a:t>направление решения организации    (5 дней) и направление решения в ФНС (3 дня) </a:t>
          </a:r>
          <a:endParaRPr lang="ru-RU" sz="1000" dirty="0">
            <a:effectLst/>
          </a:endParaRPr>
        </a:p>
      </dgm:t>
    </dgm:pt>
    <dgm:pt modelId="{EA071A78-E85D-44E0-84DE-2AD5989DDBAE}" type="parTrans" cxnId="{5B71BC02-F911-4BCB-94FD-8567968A7C28}">
      <dgm:prSet/>
      <dgm:spPr/>
      <dgm:t>
        <a:bodyPr/>
        <a:lstStyle/>
        <a:p>
          <a:endParaRPr lang="ru-RU"/>
        </a:p>
      </dgm:t>
    </dgm:pt>
    <dgm:pt modelId="{0A9B4A90-C76E-4C46-87E9-076FE53BF22B}" type="sibTrans" cxnId="{5B71BC02-F911-4BCB-94FD-8567968A7C28}">
      <dgm:prSet/>
      <dgm:spPr/>
      <dgm:t>
        <a:bodyPr/>
        <a:lstStyle/>
        <a:p>
          <a:endParaRPr lang="ru-RU"/>
        </a:p>
      </dgm:t>
    </dgm:pt>
    <dgm:pt modelId="{2BE2482C-21D4-4155-A6DE-EE686B6DA0C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000" dirty="0" smtClean="0">
              <a:effectLst/>
            </a:rPr>
            <a:t>Решение и принятии заявления к рассмотрению/отказе</a:t>
          </a:r>
          <a:endParaRPr lang="ru-RU" sz="1000" dirty="0">
            <a:effectLst/>
          </a:endParaRPr>
        </a:p>
      </dgm:t>
    </dgm:pt>
    <dgm:pt modelId="{7880A95D-D49E-4C3D-AC60-B7782D37CA16}" type="sibTrans" cxnId="{CB3050E9-D51D-4718-89BA-E87C5AD945A5}">
      <dgm:prSet/>
      <dgm:spPr/>
      <dgm:t>
        <a:bodyPr/>
        <a:lstStyle/>
        <a:p>
          <a:endParaRPr lang="ru-RU"/>
        </a:p>
      </dgm:t>
    </dgm:pt>
    <dgm:pt modelId="{391AEBCD-1F08-4239-867C-BE2846C06933}" type="parTrans" cxnId="{CB3050E9-D51D-4718-89BA-E87C5AD945A5}">
      <dgm:prSet/>
      <dgm:spPr/>
      <dgm:t>
        <a:bodyPr/>
        <a:lstStyle/>
        <a:p>
          <a:endParaRPr lang="ru-RU"/>
        </a:p>
      </dgm:t>
    </dgm:pt>
    <dgm:pt modelId="{02A5792B-AC69-41E5-85CF-836C02B5FE2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800" i="0" dirty="0" smtClean="0"/>
            <a:t>Заявление и</a:t>
          </a:r>
          <a:br>
            <a:rPr lang="ru-RU" sz="800" i="0" dirty="0" smtClean="0"/>
          </a:br>
          <a:r>
            <a:rPr lang="ru-RU" sz="800" i="0" dirty="0" smtClean="0"/>
            <a:t>документы для</a:t>
          </a:r>
          <a:br>
            <a:rPr lang="ru-RU" sz="800" i="0" dirty="0" smtClean="0"/>
          </a:br>
          <a:r>
            <a:rPr lang="ru-RU" sz="800" i="0" dirty="0" smtClean="0"/>
            <a:t>включения в</a:t>
          </a:r>
          <a:br>
            <a:rPr lang="ru-RU" sz="800" i="0" dirty="0" smtClean="0"/>
          </a:br>
          <a:r>
            <a:rPr lang="ru-RU" sz="800" i="0" dirty="0" smtClean="0"/>
            <a:t>Реестр</a:t>
          </a:r>
          <a:br>
            <a:rPr lang="ru-RU" sz="800" i="0" dirty="0" smtClean="0"/>
          </a:br>
          <a:endParaRPr lang="ru-RU" sz="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FFEE22-A182-4E69-929C-4610FC026615}" type="parTrans" cxnId="{FFAB55DB-54B6-48F3-BB50-608A88CDF603}">
      <dgm:prSet/>
      <dgm:spPr/>
      <dgm:t>
        <a:bodyPr/>
        <a:lstStyle/>
        <a:p>
          <a:endParaRPr lang="ru-RU"/>
        </a:p>
      </dgm:t>
    </dgm:pt>
    <dgm:pt modelId="{2F2378F3-E86A-42EA-9C19-F437DA0D02D6}" type="sibTrans" cxnId="{FFAB55DB-54B6-48F3-BB50-608A88CDF603}">
      <dgm:prSet/>
      <dgm:spPr/>
      <dgm:t>
        <a:bodyPr/>
        <a:lstStyle/>
        <a:p>
          <a:endParaRPr lang="ru-RU"/>
        </a:p>
      </dgm:t>
    </dgm:pt>
    <dgm:pt modelId="{555AE519-DB91-4C61-884E-073E521A40CC}" type="pres">
      <dgm:prSet presAssocID="{5646DDB8-BC04-4636-8E02-93A4019F36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42171-FF5A-43AA-A4DA-67D35D3B3D7D}" type="pres">
      <dgm:prSet presAssocID="{F263887D-3981-4E85-849A-5BF47EDB95C8}" presName="parTxOnly" presStyleLbl="node1" presStyleIdx="0" presStyleCnt="5" custScaleX="145883" custScaleY="233405" custLinFactX="193144" custLinFactNeighborX="200000" custLinFactNeighborY="7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CA35F-D02F-45AE-A636-29351AB52FB8}" type="pres">
      <dgm:prSet presAssocID="{F42CC915-A207-442B-81D9-6BCE4F629502}" presName="parTxOnlySpace" presStyleCnt="0"/>
      <dgm:spPr/>
    </dgm:pt>
    <dgm:pt modelId="{691B103D-6FA0-452C-B8E1-D22BD2ED0E91}" type="pres">
      <dgm:prSet presAssocID="{2BE2482C-21D4-4155-A6DE-EE686B6DA0CB}" presName="parTxOnly" presStyleLbl="node1" presStyleIdx="1" presStyleCnt="5" custScaleX="162672" custScaleY="247687" custLinFactX="166225" custLinFactNeighborX="200000" custLinFactNeighborY="105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B667F-D665-48B7-BB0D-9F966FC35DBA}" type="pres">
      <dgm:prSet presAssocID="{7880A95D-D49E-4C3D-AC60-B7782D37CA16}" presName="parTxOnlySpace" presStyleCnt="0"/>
      <dgm:spPr/>
    </dgm:pt>
    <dgm:pt modelId="{211D75C7-A97A-4590-AC41-B7CD9348F0E0}" type="pres">
      <dgm:prSet presAssocID="{6DCC3237-000A-45D5-A1B0-A8DFBC743065}" presName="parTxOnly" presStyleLbl="node1" presStyleIdx="2" presStyleCnt="5" custScaleX="170247" custScaleY="253283" custLinFactX="136217" custLinFactNeighborX="200000" custLinFactNeighborY="11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D3542-1A00-4267-866A-D9E702A76030}" type="pres">
      <dgm:prSet presAssocID="{3D9B8DF4-2F25-45E4-851F-489EB8839822}" presName="parTxOnlySpace" presStyleCnt="0"/>
      <dgm:spPr/>
    </dgm:pt>
    <dgm:pt modelId="{50C82467-0425-4D49-A0ED-3FFB233C5F65}" type="pres">
      <dgm:prSet presAssocID="{0951BE1E-DB36-471F-A1F6-E649956D0097}" presName="parTxOnly" presStyleLbl="node1" presStyleIdx="3" presStyleCnt="5" custScaleX="194945" custScaleY="275152" custLinFactX="101616" custLinFactNeighborX="200000" custLinFactNeighborY="14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51AF3-9115-49CB-AA80-9BB4BACFE534}" type="pres">
      <dgm:prSet presAssocID="{0A9B4A90-C76E-4C46-87E9-076FE53BF22B}" presName="parTxOnlySpace" presStyleCnt="0"/>
      <dgm:spPr/>
    </dgm:pt>
    <dgm:pt modelId="{DED5FCF5-E205-4B63-9C4C-09994D2FE271}" type="pres">
      <dgm:prSet presAssocID="{02A5792B-AC69-41E5-85CF-836C02B5FE20}" presName="parTxOnly" presStyleLbl="node1" presStyleIdx="4" presStyleCnt="5" custScaleX="145883" custScaleY="214693" custLinFactX="-558917" custLinFactNeighborX="-600000" custLinFactNeighborY="-2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4DC5CC-D168-4372-8AD5-4DA8835D828D}" srcId="{5646DDB8-BC04-4636-8E02-93A4019F36ED}" destId="{6DCC3237-000A-45D5-A1B0-A8DFBC743065}" srcOrd="2" destOrd="0" parTransId="{1EB3C4CA-6BCC-4508-B946-0D8C5A75C7E2}" sibTransId="{3D9B8DF4-2F25-45E4-851F-489EB8839822}"/>
    <dgm:cxn modelId="{CB4ACC41-4A2F-4855-BBF2-BAC628799A1B}" type="presOf" srcId="{F263887D-3981-4E85-849A-5BF47EDB95C8}" destId="{E2D42171-FF5A-43AA-A4DA-67D35D3B3D7D}" srcOrd="0" destOrd="0" presId="urn:microsoft.com/office/officeart/2005/8/layout/chevron1"/>
    <dgm:cxn modelId="{A4638546-13FC-4F18-B563-4E9D07FB2DD1}" type="presOf" srcId="{2BE2482C-21D4-4155-A6DE-EE686B6DA0CB}" destId="{691B103D-6FA0-452C-B8E1-D22BD2ED0E91}" srcOrd="0" destOrd="0" presId="urn:microsoft.com/office/officeart/2005/8/layout/chevron1"/>
    <dgm:cxn modelId="{CB3050E9-D51D-4718-89BA-E87C5AD945A5}" srcId="{5646DDB8-BC04-4636-8E02-93A4019F36ED}" destId="{2BE2482C-21D4-4155-A6DE-EE686B6DA0CB}" srcOrd="1" destOrd="0" parTransId="{391AEBCD-1F08-4239-867C-BE2846C06933}" sibTransId="{7880A95D-D49E-4C3D-AC60-B7782D37CA16}"/>
    <dgm:cxn modelId="{FFFFEFE7-31A6-4F9A-ACF9-FF26BB5D12C6}" type="presOf" srcId="{02A5792B-AC69-41E5-85CF-836C02B5FE20}" destId="{DED5FCF5-E205-4B63-9C4C-09994D2FE271}" srcOrd="0" destOrd="0" presId="urn:microsoft.com/office/officeart/2005/8/layout/chevron1"/>
    <dgm:cxn modelId="{FFAB55DB-54B6-48F3-BB50-608A88CDF603}" srcId="{5646DDB8-BC04-4636-8E02-93A4019F36ED}" destId="{02A5792B-AC69-41E5-85CF-836C02B5FE20}" srcOrd="4" destOrd="0" parTransId="{55FFEE22-A182-4E69-929C-4610FC026615}" sibTransId="{2F2378F3-E86A-42EA-9C19-F437DA0D02D6}"/>
    <dgm:cxn modelId="{43025E3C-B84A-49A1-8239-2401FB33F4E7}" srcId="{5646DDB8-BC04-4636-8E02-93A4019F36ED}" destId="{F263887D-3981-4E85-849A-5BF47EDB95C8}" srcOrd="0" destOrd="0" parTransId="{4C5BCC49-C7E9-4F60-BE35-F29EA950EA7D}" sibTransId="{F42CC915-A207-442B-81D9-6BCE4F629502}"/>
    <dgm:cxn modelId="{340BC26B-DB0E-4B42-9C19-C1543077900C}" type="presOf" srcId="{6DCC3237-000A-45D5-A1B0-A8DFBC743065}" destId="{211D75C7-A97A-4590-AC41-B7CD9348F0E0}" srcOrd="0" destOrd="0" presId="urn:microsoft.com/office/officeart/2005/8/layout/chevron1"/>
    <dgm:cxn modelId="{F1C4AE17-2E3F-4181-82B0-44589EB392CF}" type="presOf" srcId="{0951BE1E-DB36-471F-A1F6-E649956D0097}" destId="{50C82467-0425-4D49-A0ED-3FFB233C5F65}" srcOrd="0" destOrd="0" presId="urn:microsoft.com/office/officeart/2005/8/layout/chevron1"/>
    <dgm:cxn modelId="{5B71BC02-F911-4BCB-94FD-8567968A7C28}" srcId="{5646DDB8-BC04-4636-8E02-93A4019F36ED}" destId="{0951BE1E-DB36-471F-A1F6-E649956D0097}" srcOrd="3" destOrd="0" parTransId="{EA071A78-E85D-44E0-84DE-2AD5989DDBAE}" sibTransId="{0A9B4A90-C76E-4C46-87E9-076FE53BF22B}"/>
    <dgm:cxn modelId="{027A89E6-E62D-4B1D-8973-BB66B74025E5}" type="presOf" srcId="{5646DDB8-BC04-4636-8E02-93A4019F36ED}" destId="{555AE519-DB91-4C61-884E-073E521A40CC}" srcOrd="0" destOrd="0" presId="urn:microsoft.com/office/officeart/2005/8/layout/chevron1"/>
    <dgm:cxn modelId="{BE4B0891-1894-4090-91DF-5DB399AC647E}" type="presParOf" srcId="{555AE519-DB91-4C61-884E-073E521A40CC}" destId="{E2D42171-FF5A-43AA-A4DA-67D35D3B3D7D}" srcOrd="0" destOrd="0" presId="urn:microsoft.com/office/officeart/2005/8/layout/chevron1"/>
    <dgm:cxn modelId="{74FB40E9-6F36-4EAE-8C1A-46F20DA9E1E0}" type="presParOf" srcId="{555AE519-DB91-4C61-884E-073E521A40CC}" destId="{B24CA35F-D02F-45AE-A636-29351AB52FB8}" srcOrd="1" destOrd="0" presId="urn:microsoft.com/office/officeart/2005/8/layout/chevron1"/>
    <dgm:cxn modelId="{A04D17EF-A153-4748-A5BA-A024F222A9DE}" type="presParOf" srcId="{555AE519-DB91-4C61-884E-073E521A40CC}" destId="{691B103D-6FA0-452C-B8E1-D22BD2ED0E91}" srcOrd="2" destOrd="0" presId="urn:microsoft.com/office/officeart/2005/8/layout/chevron1"/>
    <dgm:cxn modelId="{A5B15A47-85C2-4C48-9420-8078BF22EC72}" type="presParOf" srcId="{555AE519-DB91-4C61-884E-073E521A40CC}" destId="{007B667F-D665-48B7-BB0D-9F966FC35DBA}" srcOrd="3" destOrd="0" presId="urn:microsoft.com/office/officeart/2005/8/layout/chevron1"/>
    <dgm:cxn modelId="{2766D976-DCC4-4EAB-8C22-175109934052}" type="presParOf" srcId="{555AE519-DB91-4C61-884E-073E521A40CC}" destId="{211D75C7-A97A-4590-AC41-B7CD9348F0E0}" srcOrd="4" destOrd="0" presId="urn:microsoft.com/office/officeart/2005/8/layout/chevron1"/>
    <dgm:cxn modelId="{93FBB9E0-69F7-43AF-BE68-81C9423C1541}" type="presParOf" srcId="{555AE519-DB91-4C61-884E-073E521A40CC}" destId="{63ED3542-1A00-4267-866A-D9E702A76030}" srcOrd="5" destOrd="0" presId="urn:microsoft.com/office/officeart/2005/8/layout/chevron1"/>
    <dgm:cxn modelId="{565FD8DF-7292-4E5A-AF5D-CB55EB53D435}" type="presParOf" srcId="{555AE519-DB91-4C61-884E-073E521A40CC}" destId="{50C82467-0425-4D49-A0ED-3FFB233C5F65}" srcOrd="6" destOrd="0" presId="urn:microsoft.com/office/officeart/2005/8/layout/chevron1"/>
    <dgm:cxn modelId="{C9E15D92-8A1F-4E06-BE72-73A425817E27}" type="presParOf" srcId="{555AE519-DB91-4C61-884E-073E521A40CC}" destId="{A6A51AF3-9115-49CB-AA80-9BB4BACFE534}" srcOrd="7" destOrd="0" presId="urn:microsoft.com/office/officeart/2005/8/layout/chevron1"/>
    <dgm:cxn modelId="{AD132FEF-71DC-4C9C-9AA0-4EA4533761AD}" type="presParOf" srcId="{555AE519-DB91-4C61-884E-073E521A40CC}" destId="{DED5FCF5-E205-4B63-9C4C-09994D2FE27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0F627-F915-4E9C-A460-CB57C6EDAE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B63AF7-6B88-4FD2-9937-791D7EBD9638}">
      <dgm:prSet phldrT="[Текст]"/>
      <dgm:spPr>
        <a:solidFill>
          <a:srgbClr val="99CC00"/>
        </a:solidFill>
      </dgm:spPr>
      <dgm:t>
        <a:bodyPr/>
        <a:lstStyle/>
        <a:p>
          <a:r>
            <a:rPr lang="ru-RU" dirty="0" smtClean="0"/>
            <a:t>Налог на прибыль организации, зачисляемый в консолидированный бюджет субъекта РФ</a:t>
          </a:r>
          <a:endParaRPr lang="ru-RU" dirty="0"/>
        </a:p>
      </dgm:t>
    </dgm:pt>
    <dgm:pt modelId="{1F425D49-F019-4381-BD05-CE4BFFFB62D6}" type="parTrans" cxnId="{518BBB67-E7D9-4B91-9573-FE9461876927}">
      <dgm:prSet/>
      <dgm:spPr/>
      <dgm:t>
        <a:bodyPr/>
        <a:lstStyle/>
        <a:p>
          <a:endParaRPr lang="ru-RU"/>
        </a:p>
      </dgm:t>
    </dgm:pt>
    <dgm:pt modelId="{EDDCCD2F-D88C-4E44-90D9-FA62AAC76E45}" type="sibTrans" cxnId="{518BBB67-E7D9-4B91-9573-FE9461876927}">
      <dgm:prSet/>
      <dgm:spPr/>
      <dgm:t>
        <a:bodyPr/>
        <a:lstStyle/>
        <a:p>
          <a:endParaRPr lang="ru-RU"/>
        </a:p>
      </dgm:t>
    </dgm:pt>
    <dgm:pt modelId="{3978CEFD-893E-4C53-B03D-41F02C3CF09A}">
      <dgm:prSet phldrT="[Текст]"/>
      <dgm:spPr>
        <a:solidFill>
          <a:srgbClr val="99CC00"/>
        </a:solidFill>
      </dgm:spPr>
      <dgm:t>
        <a:bodyPr/>
        <a:lstStyle/>
        <a:p>
          <a:r>
            <a:rPr lang="ru-RU" dirty="0" smtClean="0"/>
            <a:t>Налог на прибыль организации, зачисляемый в федеральный бюджет</a:t>
          </a:r>
          <a:endParaRPr lang="ru-RU" dirty="0"/>
        </a:p>
      </dgm:t>
    </dgm:pt>
    <dgm:pt modelId="{6FD1170E-22C6-4A7D-B56F-FE113EC06994}" type="parTrans" cxnId="{0AE87728-1EBA-41A3-AC03-72F4D86645C1}">
      <dgm:prSet/>
      <dgm:spPr/>
      <dgm:t>
        <a:bodyPr/>
        <a:lstStyle/>
        <a:p>
          <a:endParaRPr lang="ru-RU"/>
        </a:p>
      </dgm:t>
    </dgm:pt>
    <dgm:pt modelId="{68D96B7A-9B5A-4ED6-871E-7FA58812EC1C}" type="sibTrans" cxnId="{0AE87728-1EBA-41A3-AC03-72F4D86645C1}">
      <dgm:prSet/>
      <dgm:spPr/>
      <dgm:t>
        <a:bodyPr/>
        <a:lstStyle/>
        <a:p>
          <a:endParaRPr lang="ru-RU"/>
        </a:p>
      </dgm:t>
    </dgm:pt>
    <dgm:pt modelId="{AB9E4242-49ED-46C9-9A84-74BA3E985970}">
      <dgm:prSet phldrT="[Текст]" custT="1"/>
      <dgm:spPr>
        <a:solidFill>
          <a:srgbClr val="60B12F"/>
        </a:solidFill>
      </dgm:spPr>
      <dgm:t>
        <a:bodyPr/>
        <a:lstStyle/>
        <a:p>
          <a:r>
            <a:rPr lang="ru-RU" sz="2000" b="1" dirty="0" smtClean="0">
              <a:latin typeface="PlumbLightC"/>
            </a:rPr>
            <a:t>10%</a:t>
          </a:r>
          <a:r>
            <a:rPr lang="ru-RU" sz="1200" b="1" dirty="0" smtClean="0">
              <a:latin typeface="PlumbLightC"/>
            </a:rPr>
            <a:t> </a:t>
          </a:r>
        </a:p>
        <a:p>
          <a:r>
            <a:rPr lang="ru-RU" sz="1000" b="1" dirty="0" smtClean="0">
              <a:latin typeface="PlumbLightC"/>
            </a:rPr>
            <a:t>ст. 284 НК РФ</a:t>
          </a:r>
        </a:p>
      </dgm:t>
    </dgm:pt>
    <dgm:pt modelId="{11E367C4-6804-4F81-8564-5CF11DAB37E8}" type="parTrans" cxnId="{D2D6E165-B7BE-4830-B4EC-458834AD594E}">
      <dgm:prSet/>
      <dgm:spPr/>
      <dgm:t>
        <a:bodyPr/>
        <a:lstStyle/>
        <a:p>
          <a:endParaRPr lang="ru-RU"/>
        </a:p>
      </dgm:t>
    </dgm:pt>
    <dgm:pt modelId="{729CBBA8-1C4E-4E3C-B492-4DA82681EE18}" type="sibTrans" cxnId="{D2D6E165-B7BE-4830-B4EC-458834AD594E}">
      <dgm:prSet/>
      <dgm:spPr/>
      <dgm:t>
        <a:bodyPr/>
        <a:lstStyle/>
        <a:p>
          <a:endParaRPr lang="ru-RU"/>
        </a:p>
      </dgm:t>
    </dgm:pt>
    <dgm:pt modelId="{653FFC43-D823-4CBC-94F9-5688DCEF83F4}">
      <dgm:prSet phldrT="[Текст]" custT="1"/>
      <dgm:spPr>
        <a:solidFill>
          <a:srgbClr val="60B12F"/>
        </a:solidFill>
      </dgm:spPr>
      <dgm:t>
        <a:bodyPr/>
        <a:lstStyle/>
        <a:p>
          <a:r>
            <a:rPr lang="ru-RU" sz="2000" b="1" dirty="0" smtClean="0">
              <a:latin typeface="PlumbLightC"/>
            </a:rPr>
            <a:t>0% </a:t>
          </a:r>
        </a:p>
        <a:p>
          <a:r>
            <a:rPr lang="ru-RU" sz="1000" b="1" dirty="0" smtClean="0">
              <a:latin typeface="PlumbLightC"/>
            </a:rPr>
            <a:t>ст. 284 НК РФ</a:t>
          </a:r>
          <a:endParaRPr lang="ru-RU" sz="1000" dirty="0"/>
        </a:p>
      </dgm:t>
    </dgm:pt>
    <dgm:pt modelId="{A1D7E368-A29F-4466-951C-0E6D12BBC477}" type="parTrans" cxnId="{B77F385B-63E0-4CB5-B98F-7D81C46DF22C}">
      <dgm:prSet/>
      <dgm:spPr/>
      <dgm:t>
        <a:bodyPr/>
        <a:lstStyle/>
        <a:p>
          <a:endParaRPr lang="ru-RU"/>
        </a:p>
      </dgm:t>
    </dgm:pt>
    <dgm:pt modelId="{506E154F-5966-4909-A9E2-36141AFE4587}" type="sibTrans" cxnId="{B77F385B-63E0-4CB5-B98F-7D81C46DF22C}">
      <dgm:prSet/>
      <dgm:spPr/>
      <dgm:t>
        <a:bodyPr/>
        <a:lstStyle/>
        <a:p>
          <a:endParaRPr lang="ru-RU"/>
        </a:p>
      </dgm:t>
    </dgm:pt>
    <dgm:pt modelId="{5C0E5EF8-A626-4188-92C9-3411E808F606}" type="pres">
      <dgm:prSet presAssocID="{C4B0F627-F915-4E9C-A460-CB57C6EDAE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403D33-BBCC-47D4-AEB7-07D8391D22AC}" type="pres">
      <dgm:prSet presAssocID="{BCB63AF7-6B88-4FD2-9937-791D7EBD9638}" presName="node" presStyleLbl="node1" presStyleIdx="0" presStyleCnt="4" custScaleX="120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87C4D-4E74-4307-98AB-EC44FA92647F}" type="pres">
      <dgm:prSet presAssocID="{EDDCCD2F-D88C-4E44-90D9-FA62AAC76E45}" presName="sibTrans" presStyleCnt="0"/>
      <dgm:spPr/>
    </dgm:pt>
    <dgm:pt modelId="{51092AE0-CC27-480B-8E8C-625A633727A3}" type="pres">
      <dgm:prSet presAssocID="{3978CEFD-893E-4C53-B03D-41F02C3CF09A}" presName="node" presStyleLbl="node1" presStyleIdx="1" presStyleCnt="4" custScaleX="112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9E6BE-42D2-4CB3-8925-AF9E0171C9F5}" type="pres">
      <dgm:prSet presAssocID="{68D96B7A-9B5A-4ED6-871E-7FA58812EC1C}" presName="sibTrans" presStyleCnt="0"/>
      <dgm:spPr/>
    </dgm:pt>
    <dgm:pt modelId="{62779D47-68F8-4ABF-8570-E5D3D65AA05A}" type="pres">
      <dgm:prSet presAssocID="{AB9E4242-49ED-46C9-9A84-74BA3E985970}" presName="node" presStyleLbl="node1" presStyleIdx="2" presStyleCnt="4" custScaleX="120298" custLinFactNeighborX="179" custLinFactNeighborY="-15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931FE-95D3-4E5E-B3A3-2EAF53BB61AA}" type="pres">
      <dgm:prSet presAssocID="{729CBBA8-1C4E-4E3C-B492-4DA82681EE18}" presName="sibTrans" presStyleCnt="0"/>
      <dgm:spPr/>
    </dgm:pt>
    <dgm:pt modelId="{C762004D-54BA-48EA-98ED-BD3D549312F3}" type="pres">
      <dgm:prSet presAssocID="{653FFC43-D823-4CBC-94F9-5688DCEF83F4}" presName="node" presStyleLbl="node1" presStyleIdx="3" presStyleCnt="4" custScaleX="112570" custLinFactNeighborX="324" custLinFactNeighborY="-15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A8E080-684D-402E-97BD-27E15F8B590E}" type="presOf" srcId="{C4B0F627-F915-4E9C-A460-CB57C6EDAE98}" destId="{5C0E5EF8-A626-4188-92C9-3411E808F606}" srcOrd="0" destOrd="0" presId="urn:microsoft.com/office/officeart/2005/8/layout/default"/>
    <dgm:cxn modelId="{DECDFA28-A585-4264-9F40-129AA6FF0652}" type="presOf" srcId="{3978CEFD-893E-4C53-B03D-41F02C3CF09A}" destId="{51092AE0-CC27-480B-8E8C-625A633727A3}" srcOrd="0" destOrd="0" presId="urn:microsoft.com/office/officeart/2005/8/layout/default"/>
    <dgm:cxn modelId="{0AE87728-1EBA-41A3-AC03-72F4D86645C1}" srcId="{C4B0F627-F915-4E9C-A460-CB57C6EDAE98}" destId="{3978CEFD-893E-4C53-B03D-41F02C3CF09A}" srcOrd="1" destOrd="0" parTransId="{6FD1170E-22C6-4A7D-B56F-FE113EC06994}" sibTransId="{68D96B7A-9B5A-4ED6-871E-7FA58812EC1C}"/>
    <dgm:cxn modelId="{24E811B3-9C34-4C4C-A7F3-D2807A9205B3}" type="presOf" srcId="{653FFC43-D823-4CBC-94F9-5688DCEF83F4}" destId="{C762004D-54BA-48EA-98ED-BD3D549312F3}" srcOrd="0" destOrd="0" presId="urn:microsoft.com/office/officeart/2005/8/layout/default"/>
    <dgm:cxn modelId="{B77F385B-63E0-4CB5-B98F-7D81C46DF22C}" srcId="{C4B0F627-F915-4E9C-A460-CB57C6EDAE98}" destId="{653FFC43-D823-4CBC-94F9-5688DCEF83F4}" srcOrd="3" destOrd="0" parTransId="{A1D7E368-A29F-4466-951C-0E6D12BBC477}" sibTransId="{506E154F-5966-4909-A9E2-36141AFE4587}"/>
    <dgm:cxn modelId="{50C81827-860F-43E5-A92B-FE7C9C8A4FF4}" type="presOf" srcId="{BCB63AF7-6B88-4FD2-9937-791D7EBD9638}" destId="{80403D33-BBCC-47D4-AEB7-07D8391D22AC}" srcOrd="0" destOrd="0" presId="urn:microsoft.com/office/officeart/2005/8/layout/default"/>
    <dgm:cxn modelId="{518BBB67-E7D9-4B91-9573-FE9461876927}" srcId="{C4B0F627-F915-4E9C-A460-CB57C6EDAE98}" destId="{BCB63AF7-6B88-4FD2-9937-791D7EBD9638}" srcOrd="0" destOrd="0" parTransId="{1F425D49-F019-4381-BD05-CE4BFFFB62D6}" sibTransId="{EDDCCD2F-D88C-4E44-90D9-FA62AAC76E45}"/>
    <dgm:cxn modelId="{989EF295-B0EB-4445-92EE-904C7DE129AE}" type="presOf" srcId="{AB9E4242-49ED-46C9-9A84-74BA3E985970}" destId="{62779D47-68F8-4ABF-8570-E5D3D65AA05A}" srcOrd="0" destOrd="0" presId="urn:microsoft.com/office/officeart/2005/8/layout/default"/>
    <dgm:cxn modelId="{D2D6E165-B7BE-4830-B4EC-458834AD594E}" srcId="{C4B0F627-F915-4E9C-A460-CB57C6EDAE98}" destId="{AB9E4242-49ED-46C9-9A84-74BA3E985970}" srcOrd="2" destOrd="0" parTransId="{11E367C4-6804-4F81-8564-5CF11DAB37E8}" sibTransId="{729CBBA8-1C4E-4E3C-B492-4DA82681EE18}"/>
    <dgm:cxn modelId="{1FC76086-7660-43D1-B340-6C075E5C716D}" type="presParOf" srcId="{5C0E5EF8-A626-4188-92C9-3411E808F606}" destId="{80403D33-BBCC-47D4-AEB7-07D8391D22AC}" srcOrd="0" destOrd="0" presId="urn:microsoft.com/office/officeart/2005/8/layout/default"/>
    <dgm:cxn modelId="{F0808354-0A6B-455F-8B32-3FEB2178064D}" type="presParOf" srcId="{5C0E5EF8-A626-4188-92C9-3411E808F606}" destId="{2D787C4D-4E74-4307-98AB-EC44FA92647F}" srcOrd="1" destOrd="0" presId="urn:microsoft.com/office/officeart/2005/8/layout/default"/>
    <dgm:cxn modelId="{F3EF778D-7486-4B50-A9C6-312F7465557B}" type="presParOf" srcId="{5C0E5EF8-A626-4188-92C9-3411E808F606}" destId="{51092AE0-CC27-480B-8E8C-625A633727A3}" srcOrd="2" destOrd="0" presId="urn:microsoft.com/office/officeart/2005/8/layout/default"/>
    <dgm:cxn modelId="{010412EC-8BE4-4122-875A-B4D70A7D5012}" type="presParOf" srcId="{5C0E5EF8-A626-4188-92C9-3411E808F606}" destId="{84E9E6BE-42D2-4CB3-8925-AF9E0171C9F5}" srcOrd="3" destOrd="0" presId="urn:microsoft.com/office/officeart/2005/8/layout/default"/>
    <dgm:cxn modelId="{F5092D6A-5269-4C66-BAC1-954371A23055}" type="presParOf" srcId="{5C0E5EF8-A626-4188-92C9-3411E808F606}" destId="{62779D47-68F8-4ABF-8570-E5D3D65AA05A}" srcOrd="4" destOrd="0" presId="urn:microsoft.com/office/officeart/2005/8/layout/default"/>
    <dgm:cxn modelId="{7726E1BF-CAF8-46BA-8819-2B15EEC76870}" type="presParOf" srcId="{5C0E5EF8-A626-4188-92C9-3411E808F606}" destId="{999931FE-95D3-4E5E-B3A3-2EAF53BB61AA}" srcOrd="5" destOrd="0" presId="urn:microsoft.com/office/officeart/2005/8/layout/default"/>
    <dgm:cxn modelId="{0EE4B0B7-D25A-427B-A1B5-3B687E3AE366}" type="presParOf" srcId="{5C0E5EF8-A626-4188-92C9-3411E808F606}" destId="{C762004D-54BA-48EA-98ED-BD3D549312F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42171-FF5A-43AA-A4DA-67D35D3B3D7D}">
      <dsp:nvSpPr>
        <dsp:cNvPr id="0" name=""/>
        <dsp:cNvSpPr/>
      </dsp:nvSpPr>
      <dsp:spPr>
        <a:xfrm>
          <a:off x="2320430" y="427333"/>
          <a:ext cx="1586096" cy="1015067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effectLst/>
            </a:rPr>
            <a:t>Проверка соответствия документов (3 дня)</a:t>
          </a:r>
        </a:p>
      </dsp:txBody>
      <dsp:txXfrm>
        <a:off x="2827964" y="427333"/>
        <a:ext cx="571029" cy="1015067"/>
      </dsp:txXfrm>
    </dsp:sp>
    <dsp:sp modelId="{691B103D-6FA0-452C-B8E1-D22BD2ED0E91}">
      <dsp:nvSpPr>
        <dsp:cNvPr id="0" name=""/>
        <dsp:cNvSpPr/>
      </dsp:nvSpPr>
      <dsp:spPr>
        <a:xfrm>
          <a:off x="3505128" y="411442"/>
          <a:ext cx="1768632" cy="1077179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/>
            </a:rPr>
            <a:t>Решение и принятии заявления к рассмотрению/отказе</a:t>
          </a:r>
          <a:endParaRPr lang="ru-RU" sz="1000" kern="1200" dirty="0">
            <a:effectLst/>
          </a:endParaRPr>
        </a:p>
      </dsp:txBody>
      <dsp:txXfrm>
        <a:off x="4043718" y="411442"/>
        <a:ext cx="691453" cy="1077179"/>
      </dsp:txXfrm>
    </dsp:sp>
    <dsp:sp modelId="{211D75C7-A97A-4590-AC41-B7CD9348F0E0}">
      <dsp:nvSpPr>
        <dsp:cNvPr id="0" name=""/>
        <dsp:cNvSpPr/>
      </dsp:nvSpPr>
      <dsp:spPr>
        <a:xfrm>
          <a:off x="4838779" y="402392"/>
          <a:ext cx="1850990" cy="1101516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effectLst/>
            </a:rPr>
            <a:t>30 дней на принятие решения о включении организации в реестр/об отказе во включении</a:t>
          </a:r>
          <a:endParaRPr lang="ru-RU" sz="900" kern="1200" dirty="0">
            <a:effectLst/>
          </a:endParaRPr>
        </a:p>
      </dsp:txBody>
      <dsp:txXfrm>
        <a:off x="5389537" y="402392"/>
        <a:ext cx="749474" cy="1101516"/>
      </dsp:txXfrm>
    </dsp:sp>
    <dsp:sp modelId="{50C82467-0425-4D49-A0ED-3FFB233C5F65}">
      <dsp:nvSpPr>
        <dsp:cNvPr id="0" name=""/>
        <dsp:cNvSpPr/>
      </dsp:nvSpPr>
      <dsp:spPr>
        <a:xfrm>
          <a:off x="6204850" y="370034"/>
          <a:ext cx="2119517" cy="1196623"/>
        </a:xfrm>
        <a:prstGeom prst="chevron">
          <a:avLst/>
        </a:prstGeom>
        <a:solidFill>
          <a:srgbClr val="99CC00">
            <a:alpha val="65882"/>
          </a:srgb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/>
            </a:rPr>
            <a:t>направление решения организации    (5 дней) и направление решения в ФНС (3 дня) </a:t>
          </a:r>
          <a:endParaRPr lang="ru-RU" sz="1000" kern="1200" dirty="0">
            <a:effectLst/>
          </a:endParaRPr>
        </a:p>
      </dsp:txBody>
      <dsp:txXfrm>
        <a:off x="6803162" y="370034"/>
        <a:ext cx="922894" cy="1196623"/>
      </dsp:txXfrm>
    </dsp:sp>
    <dsp:sp modelId="{DED5FCF5-E205-4B63-9C4C-09994D2FE271}">
      <dsp:nvSpPr>
        <dsp:cNvPr id="0" name=""/>
        <dsp:cNvSpPr/>
      </dsp:nvSpPr>
      <dsp:spPr>
        <a:xfrm>
          <a:off x="164284" y="427333"/>
          <a:ext cx="1586096" cy="93368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0" kern="1200" dirty="0" smtClean="0"/>
            <a:t>Заявление и</a:t>
          </a:r>
          <a:br>
            <a:rPr lang="ru-RU" sz="800" i="0" kern="1200" dirty="0" smtClean="0"/>
          </a:br>
          <a:r>
            <a:rPr lang="ru-RU" sz="800" i="0" kern="1200" dirty="0" smtClean="0"/>
            <a:t>документы для</a:t>
          </a:r>
          <a:br>
            <a:rPr lang="ru-RU" sz="800" i="0" kern="1200" dirty="0" smtClean="0"/>
          </a:br>
          <a:r>
            <a:rPr lang="ru-RU" sz="800" i="0" kern="1200" dirty="0" smtClean="0"/>
            <a:t>включения в</a:t>
          </a:r>
          <a:br>
            <a:rPr lang="ru-RU" sz="800" i="0" kern="1200" dirty="0" smtClean="0"/>
          </a:br>
          <a:r>
            <a:rPr lang="ru-RU" sz="800" i="0" kern="1200" dirty="0" smtClean="0"/>
            <a:t>Реестр</a:t>
          </a:r>
          <a:br>
            <a:rPr lang="ru-RU" sz="800" i="0" kern="1200" dirty="0" smtClean="0"/>
          </a:br>
          <a:endParaRPr lang="ru-RU" sz="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1129" y="427333"/>
        <a:ext cx="652407" cy="933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03D33-BBCC-47D4-AEB7-07D8391D22AC}">
      <dsp:nvSpPr>
        <dsp:cNvPr id="0" name=""/>
        <dsp:cNvSpPr/>
      </dsp:nvSpPr>
      <dsp:spPr>
        <a:xfrm>
          <a:off x="421777" y="1318"/>
          <a:ext cx="3130050" cy="1555021"/>
        </a:xfrm>
        <a:prstGeom prst="rect">
          <a:avLst/>
        </a:prstGeom>
        <a:solidFill>
          <a:srgbClr val="99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 на прибыль организации, зачисляемый в консолидированный бюджет субъекта РФ</a:t>
          </a:r>
          <a:endParaRPr lang="ru-RU" sz="2000" kern="1200" dirty="0"/>
        </a:p>
      </dsp:txBody>
      <dsp:txXfrm>
        <a:off x="421777" y="1318"/>
        <a:ext cx="3130050" cy="1555021"/>
      </dsp:txXfrm>
    </dsp:sp>
    <dsp:sp modelId="{51092AE0-CC27-480B-8E8C-625A633727A3}">
      <dsp:nvSpPr>
        <dsp:cNvPr id="0" name=""/>
        <dsp:cNvSpPr/>
      </dsp:nvSpPr>
      <dsp:spPr>
        <a:xfrm>
          <a:off x="3810998" y="1318"/>
          <a:ext cx="2910974" cy="1555021"/>
        </a:xfrm>
        <a:prstGeom prst="rect">
          <a:avLst/>
        </a:prstGeom>
        <a:solidFill>
          <a:srgbClr val="99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 на прибыль организации, зачисляемый в федеральный бюджет</a:t>
          </a:r>
          <a:endParaRPr lang="ru-RU" sz="2000" kern="1200" dirty="0"/>
        </a:p>
      </dsp:txBody>
      <dsp:txXfrm>
        <a:off x="3810998" y="1318"/>
        <a:ext cx="2910974" cy="1555021"/>
      </dsp:txXfrm>
    </dsp:sp>
    <dsp:sp modelId="{62779D47-68F8-4ABF-8570-E5D3D65AA05A}">
      <dsp:nvSpPr>
        <dsp:cNvPr id="0" name=""/>
        <dsp:cNvSpPr/>
      </dsp:nvSpPr>
      <dsp:spPr>
        <a:xfrm>
          <a:off x="429306" y="1569987"/>
          <a:ext cx="3117765" cy="1555021"/>
        </a:xfrm>
        <a:prstGeom prst="rect">
          <a:avLst/>
        </a:prstGeom>
        <a:solidFill>
          <a:srgbClr val="60B1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PlumbLightC"/>
            </a:rPr>
            <a:t>10%</a:t>
          </a:r>
          <a:r>
            <a:rPr lang="ru-RU" sz="1200" b="1" kern="1200" dirty="0" smtClean="0">
              <a:latin typeface="PlumbLightC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PlumbLightC"/>
            </a:rPr>
            <a:t>ст. 284 НК РФ</a:t>
          </a:r>
        </a:p>
      </dsp:txBody>
      <dsp:txXfrm>
        <a:off x="429306" y="1569987"/>
        <a:ext cx="3117765" cy="1555021"/>
      </dsp:txXfrm>
    </dsp:sp>
    <dsp:sp modelId="{C762004D-54BA-48EA-98ED-BD3D549312F3}">
      <dsp:nvSpPr>
        <dsp:cNvPr id="0" name=""/>
        <dsp:cNvSpPr/>
      </dsp:nvSpPr>
      <dsp:spPr>
        <a:xfrm>
          <a:off x="3810000" y="1578027"/>
          <a:ext cx="2917479" cy="1555021"/>
        </a:xfrm>
        <a:prstGeom prst="rect">
          <a:avLst/>
        </a:prstGeom>
        <a:solidFill>
          <a:srgbClr val="60B1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PlumbLightC"/>
            </a:rPr>
            <a:t>0%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PlumbLightC"/>
            </a:rPr>
            <a:t>ст. 284 НК РФ</a:t>
          </a:r>
          <a:endParaRPr lang="ru-RU" sz="1000" kern="1200" dirty="0"/>
        </a:p>
      </dsp:txBody>
      <dsp:txXfrm>
        <a:off x="3810000" y="1578027"/>
        <a:ext cx="2917479" cy="1555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F9E7-62D2-4F4F-BDEA-A5F5FB943148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AC457-4CE5-4849-B8F3-A441BD477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AC457-4CE5-4849-B8F3-A441BD477C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4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2C030-BEEF-4DE0-9C67-4F45459C62B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2C030-BEEF-4DE0-9C67-4F45459C62B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7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5063-7B84-4FE0-918C-90D5024E5C3F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8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8FAB-C19C-41AE-875E-02D0EDA50F68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E173-B854-454E-AE67-08AA43DD8D69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0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09EB-C98B-4C35-B523-28F757A815A2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2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0BB-3AE6-4C25-AE8F-54DEC2C0F26B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8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A1B3-E707-4544-AB1A-20F9F6AF7AE8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8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9867-398D-409A-AC72-0D3C47A86EA3}" type="datetime1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2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7D94-4335-4C5F-A5FC-C36BDB40396B}" type="datetime1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1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541D-081C-4FC9-81FA-C7F763A6800E}" type="datetime1">
              <a:rPr lang="ru-RU" smtClean="0"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D2C3-B211-4D1E-BF5D-1294FC81A394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7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B6C2-4F04-46A4-B1DF-3046493B462A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4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55BA-34F5-44CB-A5C6-3E4C10980B9B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vest-smolensk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54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2551" y="2895600"/>
            <a:ext cx="7553324" cy="1400175"/>
          </a:xfrm>
          <a:prstGeom prst="rect">
            <a:avLst/>
          </a:prstGeom>
          <a:gradFill flip="none" rotWithShape="1">
            <a:gsLst>
              <a:gs pos="1000">
                <a:schemeClr val="accent6">
                  <a:lumMod val="75000"/>
                </a:schemeClr>
              </a:gs>
              <a:gs pos="5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5">
                <a:shade val="50000"/>
                <a:alpha val="0"/>
              </a:schemeClr>
            </a:solidFill>
          </a:ln>
          <a:effectLst>
            <a:outerShdw blurRad="50800" dist="38100" dir="5100000" sx="102000" sy="102000" algn="t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инвестиционный проект (РИП)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5906" y="4295776"/>
            <a:ext cx="7629969" cy="722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лава 3.3 НК РФ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от 24.11.2022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142-з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5726" y="1718438"/>
            <a:ext cx="8699417" cy="402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25"/>
              </a:spcAft>
            </a:pPr>
            <a:endParaRPr lang="ru-RU" sz="1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LightC" panose="02000503040000020004" pitchFamily="2" charset="-52"/>
                <a:cs typeface="Times New Roman" panose="02020603050405020304" pitchFamily="18" charset="0"/>
              </a:rPr>
              <a:t>  </a:t>
            </a:r>
            <a:r>
              <a:rPr lang="ru-RU" b="1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-</a:t>
            </a:r>
            <a:r>
              <a:rPr lang="ru-RU" sz="1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LightC" panose="0200050304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600" dirty="0"/>
              <a:t>инвестиционный проект, целью которого является производство </a:t>
            </a:r>
            <a:r>
              <a:rPr lang="ru-RU" sz="1600" dirty="0" smtClean="0"/>
              <a:t>товаров, </a:t>
            </a:r>
            <a:r>
              <a:rPr lang="ru-RU" sz="1600" dirty="0"/>
              <a:t>реализуется единственным </a:t>
            </a:r>
            <a:r>
              <a:rPr lang="ru-RU" sz="1600" dirty="0" smtClean="0"/>
              <a:t>участником исключительно на территории одного субъекта РФ или в рамках единого технологического процесса на  территориях нескольких субъектов РФ;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500" dirty="0" smtClean="0">
                <a:ln w="0"/>
                <a:latin typeface="PlumbLightC" panose="02000503040000020004" pitchFamily="2" charset="-52"/>
                <a:cs typeface="Times New Roman" panose="02020603050405020304" pitchFamily="18" charset="0"/>
              </a:rPr>
              <a:t>  </a:t>
            </a:r>
            <a:r>
              <a:rPr lang="ru-RU" b="1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- </a:t>
            </a:r>
            <a:r>
              <a:rPr lang="ru-RU" sz="1600" dirty="0" smtClean="0"/>
              <a:t> </a:t>
            </a:r>
            <a:r>
              <a:rPr lang="ru-RU" sz="1600" dirty="0"/>
              <a:t>не может быть направлен на следующие </a:t>
            </a:r>
            <a:r>
              <a:rPr lang="ru-RU" sz="1600" dirty="0" smtClean="0"/>
              <a:t>цели: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/>
              <a:t> добыча/переработка/транспортировка нефти, природного газа, газового конденсата; 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/>
              <a:t> производство подакцизных товаров </a:t>
            </a:r>
            <a:r>
              <a:rPr lang="ru-RU" sz="1400" dirty="0"/>
              <a:t>(за исключением легковых автомобилей и мотоциклов)</a:t>
            </a:r>
            <a:r>
              <a:rPr lang="ru-RU" sz="1600" dirty="0"/>
              <a:t>;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/>
              <a:t> осуществление деятельности, по которой применяется налоговая ставка по налогу на прибыль организаций в размере 0 процентов;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800" dirty="0" smtClean="0"/>
          </a:p>
          <a:p>
            <a:pPr algn="just"/>
            <a:r>
              <a:rPr lang="ru-RU" sz="1600" dirty="0">
                <a:ln w="0"/>
                <a:latin typeface="PlumbLightC" panose="0200050304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n w="0"/>
                <a:latin typeface="PlumbLightC" panose="02000503040000020004" pitchFamily="2" charset="-52"/>
                <a:cs typeface="Times New Roman" panose="02020603050405020304" pitchFamily="18" charset="0"/>
              </a:rPr>
              <a:t> </a:t>
            </a:r>
            <a:r>
              <a:rPr lang="ru-RU" b="1" i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- </a:t>
            </a:r>
            <a:r>
              <a:rPr lang="ru-RU" sz="1600" dirty="0"/>
              <a:t>о</a:t>
            </a:r>
            <a:r>
              <a:rPr lang="ru-RU" sz="1600" dirty="0" smtClean="0"/>
              <a:t>бъём </a:t>
            </a:r>
            <a:r>
              <a:rPr lang="ru-RU" sz="1600" dirty="0"/>
              <a:t>капитальных вложений со дня включения в реестр участников РИП не менее</a:t>
            </a:r>
            <a:r>
              <a:rPr lang="ru-RU" sz="1600" dirty="0" smtClean="0"/>
              <a:t>: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 smtClean="0"/>
              <a:t>200 </a:t>
            </a:r>
            <a:r>
              <a:rPr lang="ru-RU" sz="1600" dirty="0"/>
              <a:t>млн. руб. (без НДС) в срок, не превышающий 3 года, со дня включения в реестр РИП;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 smtClean="0"/>
              <a:t>500 </a:t>
            </a:r>
            <a:r>
              <a:rPr lang="ru-RU" sz="1600" dirty="0"/>
              <a:t>млн. руб. (без НДС) в срок, не превышающий 5 лет, со дня включения в реестр </a:t>
            </a:r>
            <a:r>
              <a:rPr lang="ru-RU" sz="1600" dirty="0" smtClean="0"/>
              <a:t>РИП.</a:t>
            </a:r>
            <a:endParaRPr lang="ru-RU" sz="1600" dirty="0"/>
          </a:p>
          <a:p>
            <a:pPr indent="243000"/>
            <a:endParaRPr lang="ru-RU" sz="1200" dirty="0" smtClean="0"/>
          </a:p>
          <a:p>
            <a:pPr indent="243000"/>
            <a:r>
              <a:rPr lang="ru-RU" sz="1400" dirty="0" smtClean="0"/>
              <a:t>*не </a:t>
            </a:r>
            <a:r>
              <a:rPr lang="ru-RU" sz="1400" dirty="0"/>
              <a:t>учитывается имущество, затраты на </a:t>
            </a:r>
            <a:r>
              <a:rPr lang="ru-RU" sz="1400" dirty="0" smtClean="0"/>
              <a:t>которое </a:t>
            </a:r>
            <a:r>
              <a:rPr lang="ru-RU" sz="1400" dirty="0"/>
              <a:t>ранее включались в объем капитальных вложений участниками других региональных инвестиционных проектов.</a:t>
            </a:r>
          </a:p>
          <a:p>
            <a:pPr algn="just"/>
            <a:endParaRPr lang="ru-RU" sz="1500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300" y="1105153"/>
            <a:ext cx="8867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РЕГИОНАЛЬНЫЙ ИНВЕСТИЦИОННЫЙ ПРОЕКТ (РИП) </a:t>
            </a:r>
          </a:p>
          <a:p>
            <a:pPr algn="ctr"/>
            <a:r>
              <a:rPr lang="ru-RU" sz="1400" dirty="0"/>
              <a:t>ст.25.8 </a:t>
            </a:r>
            <a:r>
              <a:rPr lang="ru-RU" sz="1400" dirty="0" smtClean="0"/>
              <a:t>НК РФ</a:t>
            </a:r>
            <a:endParaRPr lang="ru-RU" sz="1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474824" y="0"/>
            <a:ext cx="6669176" cy="829173"/>
            <a:chOff x="2474824" y="113206"/>
            <a:chExt cx="6669176" cy="8291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74824" y="358515"/>
              <a:ext cx="6669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РЕГИОНАЛЬНЫЙ ИНВЕСТИЦИОННЫЙ ПРОЕКТ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ns Semibold" panose="020B0706030804020204" pitchFamily="34" charset="0"/>
                <a:cs typeface="Arial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848100" y="638492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>
                <a:solidFill>
                  <a:schemeClr val="accent1">
                    <a:lumMod val="75000"/>
                  </a:schemeClr>
                </a:solidFill>
              </a:rPr>
              <a:pPr algn="ctr"/>
              <a:t>2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5727" y="1606112"/>
            <a:ext cx="8515350" cy="421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25"/>
              </a:spcAft>
            </a:pPr>
            <a:endParaRPr lang="ru-RU" sz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r>
              <a:rPr lang="ru-RU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umbLightC" panose="02000503040000020004" pitchFamily="2" charset="-52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-</a:t>
            </a:r>
            <a:r>
              <a:rPr lang="ru-RU" sz="1500" dirty="0" smtClean="0">
                <a:ln w="0"/>
                <a:latin typeface="PlumbLightC" panose="0200050304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600" dirty="0"/>
              <a:t>российская организация, которая получила в установленном порядке статус участника регионального инвестиционного проекта и отвечает одновременно следующим требованиям:</a:t>
            </a:r>
          </a:p>
          <a:p>
            <a:pPr algn="just"/>
            <a:endParaRPr lang="ru-RU" sz="800" dirty="0" smtClean="0"/>
          </a:p>
          <a:p>
            <a:pPr marL="742950" lvl="1" indent="-285750">
              <a:buBlip>
                <a:blip r:embed="rId2"/>
              </a:buBlip>
            </a:pPr>
            <a:r>
              <a:rPr lang="ru-RU" sz="1600" dirty="0" smtClean="0"/>
              <a:t>зарегистрирована на </a:t>
            </a:r>
            <a:r>
              <a:rPr lang="ru-RU" sz="1600" dirty="0"/>
              <a:t>территории </a:t>
            </a:r>
            <a:r>
              <a:rPr lang="ru-RU" sz="1600" dirty="0" smtClean="0"/>
              <a:t>субъекта РФ;</a:t>
            </a:r>
          </a:p>
          <a:p>
            <a:pPr marL="742950" lvl="1" indent="-285750">
              <a:buBlip>
                <a:blip r:embed="rId2"/>
              </a:buBlip>
            </a:pPr>
            <a:r>
              <a:rPr lang="ru-RU" sz="1600" dirty="0" smtClean="0"/>
              <a:t>не </a:t>
            </a:r>
            <a:r>
              <a:rPr lang="ru-RU" sz="1600" dirty="0"/>
              <a:t>имеет обособленных </a:t>
            </a:r>
            <a:r>
              <a:rPr lang="ru-RU" sz="1600" dirty="0" smtClean="0"/>
              <a:t>подразделений, </a:t>
            </a:r>
            <a:r>
              <a:rPr lang="ru-RU" sz="1600" dirty="0"/>
              <a:t>расположенных за пределами территории субъекта (территорий субъектов) Российской Федерации, в котором (которых) реализуется региональный инвестиционный проект</a:t>
            </a:r>
            <a:r>
              <a:rPr lang="ru-RU" sz="1600" dirty="0" smtClean="0"/>
              <a:t>;</a:t>
            </a:r>
            <a:endParaRPr lang="ru-RU" sz="1600" dirty="0"/>
          </a:p>
          <a:p>
            <a:pPr marL="742950" lvl="1" indent="-285750">
              <a:buBlip>
                <a:blip r:embed="rId2"/>
              </a:buBlip>
            </a:pPr>
            <a:r>
              <a:rPr lang="ru-RU" sz="1600" dirty="0"/>
              <a:t>не применяет специальных налоговых </a:t>
            </a:r>
            <a:r>
              <a:rPr lang="ru-RU" sz="1600" dirty="0" smtClean="0"/>
              <a:t>режимов;</a:t>
            </a:r>
          </a:p>
          <a:p>
            <a:pPr marL="742950" lvl="1" indent="-285750">
              <a:buBlip>
                <a:blip r:embed="rId2"/>
              </a:buBlip>
            </a:pPr>
            <a:r>
              <a:rPr lang="ru-RU" sz="1600" dirty="0" smtClean="0"/>
              <a:t>не </a:t>
            </a:r>
            <a:r>
              <a:rPr lang="ru-RU" sz="1600" dirty="0"/>
              <a:t>является некоммерческой организацией, банком, страховой организацией (страховщиком), негосударственным пенсионным фондом, профессиональным участником рынка ценных бумаг, клиринговой организацией</a:t>
            </a:r>
            <a:r>
              <a:rPr lang="ru-RU" sz="1600" dirty="0" smtClean="0"/>
              <a:t>;</a:t>
            </a:r>
          </a:p>
          <a:p>
            <a:pPr marL="742950" lvl="1" indent="-285750">
              <a:buBlip>
                <a:blip r:embed="rId2"/>
              </a:buBlip>
            </a:pPr>
            <a:r>
              <a:rPr lang="ru-RU" sz="1600" dirty="0" smtClean="0"/>
              <a:t>не </a:t>
            </a:r>
            <a:r>
              <a:rPr lang="ru-RU" sz="1600" dirty="0"/>
              <a:t>является резидентом особой экономической зоны любого типа или территории опережающего социально-экономического </a:t>
            </a:r>
            <a:r>
              <a:rPr lang="ru-RU" sz="1600" dirty="0" smtClean="0"/>
              <a:t>развития;</a:t>
            </a:r>
          </a:p>
          <a:p>
            <a:pPr marL="742950" lvl="1" indent="-285750">
              <a:buBlip>
                <a:blip r:embed="rId2"/>
              </a:buBlip>
            </a:pPr>
            <a:r>
              <a:rPr lang="ru-RU" sz="1600" dirty="0" smtClean="0"/>
              <a:t>ранее </a:t>
            </a:r>
            <a:r>
              <a:rPr lang="ru-RU" sz="1600" dirty="0"/>
              <a:t>не была участником РИП и не является участником (правопреемником участника) иного реализуемого </a:t>
            </a:r>
            <a:r>
              <a:rPr lang="ru-RU" sz="1600" dirty="0" smtClean="0"/>
              <a:t>РИП;</a:t>
            </a:r>
          </a:p>
          <a:p>
            <a:pPr marL="742950" lvl="1" indent="-285750">
              <a:buBlip>
                <a:blip r:embed="rId2"/>
              </a:buBlip>
            </a:pPr>
            <a:r>
              <a:rPr lang="ru-RU" sz="1600" dirty="0" smtClean="0"/>
              <a:t>включена в реестр участников РИП.</a:t>
            </a:r>
            <a:endParaRPr lang="ru-RU" sz="1600" dirty="0"/>
          </a:p>
          <a:p>
            <a:pPr algn="just"/>
            <a:endParaRPr lang="ru-RU" sz="1500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300" y="1236780"/>
            <a:ext cx="8867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УЧАСТНИКИ РИП</a:t>
            </a:r>
            <a:endParaRPr lang="ru-RU" b="1" dirty="0">
              <a:ln w="10541" cmpd="sng">
                <a:solidFill>
                  <a:srgbClr val="28A1AA"/>
                </a:solidFill>
                <a:prstDash val="solid"/>
              </a:ln>
              <a:solidFill>
                <a:srgbClr val="4CCBD5"/>
              </a:soli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94883" y="0"/>
            <a:ext cx="6249117" cy="829173"/>
            <a:chOff x="2894883" y="113206"/>
            <a:chExt cx="6249117" cy="8291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987208" y="358515"/>
              <a:ext cx="5156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РЕГИОНАЛЬНЫЙ ИНВЕСТИЦИОННЫЙ ПРОЕКТ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ns Semibold" panose="020B0706030804020204" pitchFamily="34" charset="0"/>
                <a:cs typeface="Arial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777296" y="642302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3</a:t>
            </a:fld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87147" y="1304100"/>
            <a:ext cx="7719522" cy="4553772"/>
            <a:chOff x="2556436" y="1298085"/>
            <a:chExt cx="5882477" cy="757414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2567896" y="1298085"/>
              <a:ext cx="5859558" cy="37547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gray">
            <a:xfrm>
              <a:off x="2696300" y="1313185"/>
              <a:ext cx="5658490" cy="33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ea typeface="+mj-ea"/>
                  <a:cs typeface="Times New Roman" panose="02020603050405020304" pitchFamily="18" charset="0"/>
                </a:rPr>
                <a:t>1. в </a:t>
              </a:r>
              <a:r>
                <a:rPr lang="ru-RU" b="1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ea typeface="+mj-ea"/>
                  <a:cs typeface="Times New Roman" panose="02020603050405020304" pitchFamily="18" charset="0"/>
                </a:rPr>
                <a:t>результате </a:t>
              </a:r>
              <a:r>
                <a:rPr lang="ru-RU" b="1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ea typeface="+mj-ea"/>
                  <a:cs typeface="Times New Roman" panose="02020603050405020304" pitchFamily="18" charset="0"/>
                </a:rPr>
                <a:t>реализации проекта производятся  товары, предусмотренные </a:t>
              </a:r>
              <a:r>
                <a:rPr lang="ru-RU" b="1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ea typeface="+mj-ea"/>
                  <a:cs typeface="Times New Roman" panose="02020603050405020304" pitchFamily="18" charset="0"/>
                </a:rPr>
                <a:t>в разделе C «Продукция обрабатывающих производств» Общероссийского классификатора продукции по видам экономической деятельности, принятого приказом Федерального агентства по техническому регулированию и метрологии от 31 января 2014 года № </a:t>
              </a:r>
              <a:r>
                <a:rPr lang="ru-RU" b="1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ea typeface="+mj-ea"/>
                  <a:cs typeface="Times New Roman" panose="02020603050405020304" pitchFamily="18" charset="0"/>
                </a:rPr>
                <a:t>14-ст;</a:t>
              </a:r>
              <a:endPara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2556436" y="1693269"/>
              <a:ext cx="5882477" cy="36223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 dirty="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604" y="863359"/>
            <a:ext cx="818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43000"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ДОПОЛНИТЕЛЬНЫЕ ТРЕБОВАНИЯ:</a:t>
            </a:r>
            <a:endParaRPr lang="ru-RU" b="1" dirty="0">
              <a:ln w="10541" cmpd="sng">
                <a:solidFill>
                  <a:srgbClr val="28A1AA"/>
                </a:solidFill>
                <a:prstDash val="solid"/>
              </a:ln>
              <a:solidFill>
                <a:srgbClr val="4CCBD5"/>
              </a:soli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894883" y="0"/>
            <a:ext cx="6249117" cy="829173"/>
            <a:chOff x="2894883" y="113206"/>
            <a:chExt cx="6249117" cy="829173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987209" y="337809"/>
              <a:ext cx="5156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РЕГИОНАЛЬНЫЙ ИНВЕСТИЦИОННЫЙ ПРОЕКТ</a:t>
              </a: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870689" y="3629025"/>
            <a:ext cx="75359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2. размер </a:t>
            </a:r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среднемесячной заработной платы работников организации согласно данным регионального инвестиционного проекта составляет не ниже двукратного минимального размера оплаты труда, установленного статьей 1 Федерального закона от 19 июня 2000 года </a:t>
            </a:r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   № </a:t>
            </a:r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82-ФЗ «О минимальном размере оплаты труда», действующего на дату подачи организацией </a:t>
            </a:r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заявления </a:t>
            </a:r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о включении в </a:t>
            </a:r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реестр.</a:t>
            </a:r>
            <a:endParaRPr lang="ru-RU" sz="1400" b="1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714750" y="640397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4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6"/>
          <p:cNvSpPr>
            <a:spLocks noChangeArrowheads="1"/>
          </p:cNvSpPr>
          <p:nvPr/>
        </p:nvSpPr>
        <p:spPr bwMode="gray">
          <a:xfrm>
            <a:off x="4505517" y="1277328"/>
            <a:ext cx="2866834" cy="535638"/>
          </a:xfrm>
          <a:prstGeom prst="roundRect">
            <a:avLst>
              <a:gd name="adj" fmla="val 16667"/>
            </a:avLst>
          </a:prstGeom>
          <a:ln w="28575">
            <a:prstDash val="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Федеральная налоговая служба</a:t>
            </a: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480" y="1366237"/>
            <a:ext cx="8486775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67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626401" y="1366237"/>
            <a:ext cx="2154900" cy="357821"/>
          </a:xfrm>
          <a:prstGeom prst="roundRect">
            <a:avLst>
              <a:gd name="adj" fmla="val 16667"/>
            </a:avLst>
          </a:prstGeom>
          <a:ln w="28575">
            <a:prstDash val="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Реестр ведет </a:t>
            </a: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0782" y="881489"/>
            <a:ext cx="8024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1. РЕЕСТР </a:t>
            </a:r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УЧАСТНИКОВ РИП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503102" y="-3036"/>
            <a:ext cx="6669176" cy="829173"/>
            <a:chOff x="2503102" y="113206"/>
            <a:chExt cx="6669176" cy="82917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503102" y="321182"/>
              <a:ext cx="6669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РЕГИОНАЛЬНЫЙ ИНВЕСТИЦИОННЫЙ ПРОЕКТ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ns Semibold" panose="020B0706030804020204" pitchFamily="34" charset="0"/>
                <a:cs typeface="Arial" pitchFamily="34" charset="0"/>
              </a:endParaRPr>
            </a:p>
          </p:txBody>
        </p:sp>
      </p:grpSp>
      <p:sp>
        <p:nvSpPr>
          <p:cNvPr id="43" name="Стрелка вправо 42"/>
          <p:cNvSpPr/>
          <p:nvPr/>
        </p:nvSpPr>
        <p:spPr>
          <a:xfrm>
            <a:off x="3243887" y="1306427"/>
            <a:ext cx="652150" cy="384221"/>
          </a:xfrm>
          <a:prstGeom prst="rightArrow">
            <a:avLst>
              <a:gd name="adj1" fmla="val 70000"/>
              <a:gd name="adj2" fmla="val 50000"/>
            </a:avLst>
          </a:prstGeom>
          <a:solidFill>
            <a:srgbClr val="2BB8C8">
              <a:alpha val="90000"/>
            </a:srgbClr>
          </a:solidFill>
          <a:ln>
            <a:solidFill>
              <a:srgbClr val="2BB8C8">
                <a:alpha val="90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Text Box 7"/>
          <p:cNvSpPr txBox="1">
            <a:spLocks noChangeArrowheads="1"/>
          </p:cNvSpPr>
          <p:nvPr/>
        </p:nvSpPr>
        <p:spPr bwMode="gray">
          <a:xfrm>
            <a:off x="711870" y="3859336"/>
            <a:ext cx="17629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 </a:t>
            </a:r>
            <a:endParaRPr lang="ru-RU" sz="1050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gray">
          <a:xfrm>
            <a:off x="655079" y="1930369"/>
            <a:ext cx="2183013" cy="572718"/>
          </a:xfrm>
          <a:prstGeom prst="roundRect">
            <a:avLst>
              <a:gd name="adj" fmla="val 16667"/>
            </a:avLst>
          </a:prstGeom>
          <a:ln w="28575">
            <a:prstDash val="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Решение о включении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внесении изменений </a:t>
            </a: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gray">
          <a:xfrm>
            <a:off x="655079" y="2705101"/>
            <a:ext cx="2183013" cy="704849"/>
          </a:xfrm>
          <a:prstGeom prst="roundRect">
            <a:avLst>
              <a:gd name="adj" fmla="val 16667"/>
            </a:avLst>
          </a:prstGeom>
          <a:ln w="28575">
            <a:prstDash val="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Решение 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прекращении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статуса</a:t>
            </a: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gray">
          <a:xfrm>
            <a:off x="4505517" y="1930369"/>
            <a:ext cx="2866834" cy="572717"/>
          </a:xfrm>
          <a:prstGeom prst="roundRect">
            <a:avLst>
              <a:gd name="adj" fmla="val 16667"/>
            </a:avLst>
          </a:prstGeom>
          <a:ln w="28575">
            <a:prstDash val="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Уполномоченный орган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исполнительной власти (ДИР)</a:t>
            </a: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gray">
          <a:xfrm>
            <a:off x="4505517" y="2734769"/>
            <a:ext cx="2943033" cy="608506"/>
          </a:xfrm>
          <a:prstGeom prst="roundRect">
            <a:avLst>
              <a:gd name="adj" fmla="val 16667"/>
            </a:avLst>
          </a:prstGeom>
          <a:ln w="28575">
            <a:prstDash val="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Налоговый орган по месту нахождения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месту учета) участника РИП</a:t>
            </a:r>
            <a:endParaRPr lang="ru-RU" altLang="ru-RU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243887" y="2024617"/>
            <a:ext cx="652150" cy="384221"/>
          </a:xfrm>
          <a:prstGeom prst="rightArrow">
            <a:avLst>
              <a:gd name="adj1" fmla="val 70000"/>
              <a:gd name="adj2" fmla="val 50000"/>
            </a:avLst>
          </a:prstGeom>
          <a:solidFill>
            <a:srgbClr val="2BB8C8">
              <a:alpha val="90000"/>
            </a:srgbClr>
          </a:solidFill>
          <a:ln>
            <a:solidFill>
              <a:srgbClr val="2BB8C8">
                <a:alpha val="90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Стрелка вправо 23"/>
          <p:cNvSpPr/>
          <p:nvPr/>
        </p:nvSpPr>
        <p:spPr>
          <a:xfrm>
            <a:off x="3243887" y="2789214"/>
            <a:ext cx="652150" cy="384221"/>
          </a:xfrm>
          <a:prstGeom prst="rightArrow">
            <a:avLst>
              <a:gd name="adj1" fmla="val 70000"/>
              <a:gd name="adj2" fmla="val 50000"/>
            </a:avLst>
          </a:prstGeom>
          <a:solidFill>
            <a:srgbClr val="2BB8C8">
              <a:alpha val="90000"/>
            </a:srgbClr>
          </a:solidFill>
          <a:ln>
            <a:solidFill>
              <a:srgbClr val="2BB8C8">
                <a:alpha val="90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рямоугольник 24"/>
          <p:cNvSpPr/>
          <p:nvPr/>
        </p:nvSpPr>
        <p:spPr>
          <a:xfrm>
            <a:off x="493051" y="3478353"/>
            <a:ext cx="802493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2. ПОРЯДОК </a:t>
            </a:r>
            <a:r>
              <a:rPr lang="ru-RU" sz="17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ВКЛЮЧЕНИЯ ОРГАНИЗАЦИЙ В РЕЕСТР РИП</a:t>
            </a: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703094297"/>
              </p:ext>
            </p:extLst>
          </p:nvPr>
        </p:nvGraphicFramePr>
        <p:xfrm>
          <a:off x="390910" y="3801518"/>
          <a:ext cx="8482531" cy="180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597407" y="3845331"/>
            <a:ext cx="1334022" cy="267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95649" y="3862222"/>
            <a:ext cx="4810125" cy="267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уполномоченный орган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(ДИР)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114425" y="4130143"/>
            <a:ext cx="0" cy="82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171700" y="4695825"/>
            <a:ext cx="10001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31" idx="1"/>
          </p:cNvCxnSpPr>
          <p:nvPr/>
        </p:nvCxnSpPr>
        <p:spPr>
          <a:xfrm rot="10800000" flipV="1">
            <a:off x="3171825" y="3996183"/>
            <a:ext cx="123824" cy="2167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68662" y="5427441"/>
            <a:ext cx="89057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*включение </a:t>
            </a:r>
            <a:r>
              <a:rPr lang="ru-RU" sz="1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организации в реестр производится с 1-го числа календарного месяца, следующего за месяцем, в котором было принято соответствующее решение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52012" y="6413503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5</a:t>
            </a:fld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480" y="1366237"/>
            <a:ext cx="8486775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67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770323" y="1613892"/>
            <a:ext cx="7737088" cy="3536632"/>
          </a:xfrm>
          <a:prstGeom prst="roundRect">
            <a:avLst>
              <a:gd name="adj" fmla="val 16667"/>
            </a:avLst>
          </a:prstGeom>
          <a:ln w="28575">
            <a:prstDash val="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50">
              <a:solidFill>
                <a:srgbClr val="FFFFFF"/>
              </a:solidFill>
              <a:latin typeface="PlumbLightC" panose="02000503040000020004" pitchFamily="2" charset="-52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gray">
          <a:xfrm>
            <a:off x="1126165" y="1506659"/>
            <a:ext cx="7274885" cy="322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endParaRPr lang="ru-RU" sz="1125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marL="171450" indent="-171450" algn="just">
              <a:buClr>
                <a:srgbClr val="2BB8C8"/>
              </a:buClr>
              <a:buFont typeface="Wingdings" panose="05000000000000000000" pitchFamily="2" charset="2"/>
              <a:buChar char="ü"/>
              <a:tabLst>
                <a:tab pos="0" algn="l"/>
              </a:tabLst>
            </a:pPr>
            <a:endParaRPr lang="ru-RU" sz="1400" b="1" dirty="0" smtClean="0">
              <a:latin typeface="PlumbLightC" panose="02000503040000020004" pitchFamily="2" charset="-52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2BB8C8"/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b="1" dirty="0" smtClean="0">
                <a:latin typeface="PlumbLightC" panose="02000503040000020004" pitchFamily="2" charset="-52"/>
                <a:cs typeface="Times New Roman" panose="02020603050405020304" pitchFamily="18" charset="0"/>
              </a:rPr>
              <a:t>заявление о включении в реестр участников РИП;</a:t>
            </a:r>
          </a:p>
          <a:p>
            <a:pPr marL="285750" indent="-285750" algn="just">
              <a:buClr>
                <a:srgbClr val="2BB8C8"/>
              </a:buClr>
              <a:buFont typeface="Arial" pitchFamily="34" charset="0"/>
              <a:buChar char="•"/>
              <a:tabLst>
                <a:tab pos="0" algn="l"/>
              </a:tabLst>
            </a:pPr>
            <a:endParaRPr lang="ru-RU" sz="1400" dirty="0"/>
          </a:p>
          <a:p>
            <a:pPr marL="285750" indent="-285750" algn="just">
              <a:buClr>
                <a:srgbClr val="2BB8C8"/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b="1" dirty="0" smtClean="0">
                <a:latin typeface="PlumbLightC" panose="02000503040000020004" pitchFamily="2" charset="-52"/>
                <a:cs typeface="Times New Roman" panose="02020603050405020304" pitchFamily="18" charset="0"/>
              </a:rPr>
              <a:t>копии </a:t>
            </a:r>
            <a:r>
              <a:rPr lang="ru-RU" sz="1400" b="1" dirty="0">
                <a:latin typeface="PlumbLightC" panose="02000503040000020004" pitchFamily="2" charset="-52"/>
                <a:cs typeface="Times New Roman" panose="02020603050405020304" pitchFamily="18" charset="0"/>
              </a:rPr>
              <a:t>учредительных документов </a:t>
            </a:r>
            <a:r>
              <a:rPr lang="ru-RU" sz="1400" b="1" dirty="0" smtClean="0">
                <a:latin typeface="PlumbLightC" panose="02000503040000020004" pitchFamily="2" charset="-52"/>
                <a:cs typeface="Times New Roman" panose="02020603050405020304" pitchFamily="18" charset="0"/>
              </a:rPr>
              <a:t>организации;</a:t>
            </a:r>
          </a:p>
          <a:p>
            <a:pPr marL="285750" indent="-285750" algn="just">
              <a:buClr>
                <a:srgbClr val="2BB8C8"/>
              </a:buClr>
              <a:buFont typeface="Arial" pitchFamily="34" charset="0"/>
              <a:buChar char="•"/>
              <a:tabLst>
                <a:tab pos="0" algn="l"/>
              </a:tabLst>
            </a:pPr>
            <a:endParaRPr lang="ru-RU" sz="1400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2BB8C8"/>
              </a:buClr>
              <a:buFont typeface="Arial" pitchFamily="34" charset="0"/>
              <a:buChar char="•"/>
            </a:pPr>
            <a:r>
              <a:rPr lang="ru-RU" sz="1400" b="1" dirty="0">
                <a:latin typeface="PlumbLightC" panose="02000503040000020004" pitchFamily="2" charset="-52"/>
                <a:cs typeface="Times New Roman" panose="02020603050405020304" pitchFamily="18" charset="0"/>
              </a:rPr>
              <a:t>инвестиционная декларация (с приложением инвестиционного </a:t>
            </a:r>
            <a:r>
              <a:rPr lang="ru-RU" sz="1400" b="1" dirty="0" smtClean="0">
                <a:latin typeface="PlumbLightC" panose="02000503040000020004" pitchFamily="2" charset="-52"/>
                <a:cs typeface="Times New Roman" panose="02020603050405020304" pitchFamily="18" charset="0"/>
              </a:rPr>
              <a:t>проекта); </a:t>
            </a:r>
          </a:p>
          <a:p>
            <a:pPr algn="just">
              <a:buClr>
                <a:srgbClr val="2BB8C8"/>
              </a:buClr>
            </a:pPr>
            <a:r>
              <a:rPr lang="ru-RU" sz="1050" b="1" dirty="0" smtClean="0">
                <a:latin typeface="PlumbLightC" panose="02000503040000020004" pitchFamily="2" charset="-52"/>
                <a:cs typeface="Times New Roman" panose="02020603050405020304" pitchFamily="18" charset="0"/>
              </a:rPr>
              <a:t>     (</a:t>
            </a:r>
            <a:r>
              <a:rPr lang="ru-RU" sz="1050" b="1" dirty="0">
                <a:latin typeface="PlumbLightC" panose="02000503040000020004" pitchFamily="2" charset="-52"/>
                <a:cs typeface="Times New Roman" panose="02020603050405020304" pitchFamily="18" charset="0"/>
              </a:rPr>
              <a:t>форма </a:t>
            </a:r>
            <a:r>
              <a:rPr lang="ru-RU" sz="1050" b="1" dirty="0" smtClean="0">
                <a:latin typeface="PlumbLightC" panose="02000503040000020004" pitchFamily="2" charset="-52"/>
                <a:cs typeface="Times New Roman" panose="02020603050405020304" pitchFamily="18" charset="0"/>
              </a:rPr>
              <a:t>утверждена </a:t>
            </a:r>
            <a:r>
              <a:rPr lang="ru-RU" sz="1050" b="1" dirty="0">
                <a:latin typeface="PlumbLightC" panose="02000503040000020004" pitchFamily="2" charset="-52"/>
                <a:cs typeface="Times New Roman" panose="02020603050405020304" pitchFamily="18" charset="0"/>
              </a:rPr>
              <a:t>приказом ФНС России от 05.02.2014 № ммв-7-3/38</a:t>
            </a:r>
            <a:r>
              <a:rPr lang="ru-RU" sz="1050" b="1" dirty="0" smtClean="0">
                <a:latin typeface="PlumbLightC" panose="02000503040000020004" pitchFamily="2" charset="-52"/>
                <a:cs typeface="Times New Roman" panose="02020603050405020304" pitchFamily="18" charset="0"/>
              </a:rPr>
              <a:t>@)</a:t>
            </a:r>
          </a:p>
          <a:p>
            <a:pPr marL="285750" indent="-285750" algn="just">
              <a:buClr>
                <a:srgbClr val="2BB8C8"/>
              </a:buClr>
              <a:buFont typeface="Arial" pitchFamily="34" charset="0"/>
              <a:buChar char="•"/>
            </a:pPr>
            <a:endParaRPr lang="ru-RU" sz="1400" b="1" dirty="0" smtClean="0">
              <a:latin typeface="PlumbLightC" panose="02000503040000020004" pitchFamily="2" charset="-52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2BB8C8"/>
              </a:buClr>
              <a:buFont typeface="Arial" pitchFamily="34" charset="0"/>
              <a:buChar char="•"/>
            </a:pPr>
            <a:r>
              <a:rPr lang="ru-RU" sz="1400" b="1" dirty="0">
                <a:latin typeface="PlumbLightC" panose="02000503040000020004" pitchFamily="2" charset="-52"/>
                <a:cs typeface="Times New Roman" panose="02020603050405020304" pitchFamily="18" charset="0"/>
              </a:rPr>
              <a:t> копия свидетельства о постановке организации на учет в налоговом </a:t>
            </a:r>
            <a:r>
              <a:rPr lang="ru-RU" sz="1400" b="1" dirty="0" smtClean="0">
                <a:latin typeface="PlumbLightC" panose="02000503040000020004" pitchFamily="2" charset="-52"/>
                <a:cs typeface="Times New Roman" panose="02020603050405020304" pitchFamily="18" charset="0"/>
              </a:rPr>
              <a:t>органе;*</a:t>
            </a:r>
          </a:p>
          <a:p>
            <a:pPr marL="285750" indent="-285750" algn="just">
              <a:buClr>
                <a:srgbClr val="2BB8C8"/>
              </a:buClr>
              <a:buFont typeface="Arial" pitchFamily="34" charset="0"/>
              <a:buChar char="•"/>
            </a:pPr>
            <a:endParaRPr lang="ru-RU" sz="1400" b="1" dirty="0" smtClean="0">
              <a:latin typeface="PlumbLightC" panose="02000503040000020004" pitchFamily="2" charset="-52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2BB8C8"/>
              </a:buClr>
              <a:buFont typeface="Arial" pitchFamily="34" charset="0"/>
              <a:buChar char="•"/>
            </a:pPr>
            <a:r>
              <a:rPr lang="ru-RU" sz="1400" b="1" dirty="0" smtClean="0">
                <a:latin typeface="PlumbLightC" panose="0200050304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PlumbLightC" panose="02000503040000020004" pitchFamily="2" charset="-52"/>
                <a:cs typeface="Times New Roman" panose="02020603050405020304" pitchFamily="18" charset="0"/>
              </a:rPr>
              <a:t>копия документа, подтверждающего факт внесения записи о государственной регистрации организации в ЕГРЮЛ </a:t>
            </a:r>
            <a:r>
              <a:rPr lang="ru-RU" sz="1400" b="1" dirty="0" smtClean="0">
                <a:latin typeface="PlumbLightC" panose="02000503040000020004" pitchFamily="2" charset="-52"/>
                <a:cs typeface="Times New Roman" panose="02020603050405020304" pitchFamily="18" charset="0"/>
              </a:rPr>
              <a:t>*.</a:t>
            </a:r>
          </a:p>
          <a:p>
            <a:pPr indent="14288" algn="just">
              <a:buClr>
                <a:srgbClr val="2BB8C8"/>
              </a:buClr>
              <a:buFont typeface="Wingdings" panose="05000000000000000000" pitchFamily="2" charset="2"/>
              <a:buChar char="ü"/>
            </a:pPr>
            <a:endParaRPr lang="ru-RU" sz="1400" b="1" dirty="0" smtClean="0">
              <a:latin typeface="PlumbLightC" panose="02000503040000020004" pitchFamily="2" charset="-52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474824" y="-3036"/>
            <a:ext cx="6669176" cy="829173"/>
            <a:chOff x="2474824" y="113206"/>
            <a:chExt cx="6669176" cy="82917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474824" y="358515"/>
              <a:ext cx="6669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РЕГИОНАЛЬНЫЙ ИНВЕСТИЦИОННЫЙ ПРОЕКТ</a:t>
              </a: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458274" y="967561"/>
            <a:ext cx="842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ПЕРЕЧЕНЬ ДОКУМЕНТОВ ДЛЯ ВКЛЮЧЕНИЯ В РЕЕСТР УЧАСТНИКОВ РИП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6165" y="5447598"/>
            <a:ext cx="77921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PlumbLightC" panose="02000503040000020004" pitchFamily="2" charset="-52"/>
                <a:cs typeface="Times New Roman" panose="02020603050405020304" pitchFamily="18" charset="0"/>
              </a:rPr>
              <a:t>*Возможно </a:t>
            </a:r>
            <a:r>
              <a:rPr lang="ru-RU" sz="1050" dirty="0">
                <a:latin typeface="PlumbLightC" panose="02000503040000020004" pitchFamily="2" charset="-52"/>
                <a:cs typeface="Times New Roman" panose="02020603050405020304" pitchFamily="18" charset="0"/>
              </a:rPr>
              <a:t>предоставление по межведомственному запросу</a:t>
            </a:r>
            <a:endParaRPr lang="ru-RU" sz="10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34907" y="634682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6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4734839"/>
            <a:ext cx="8134349" cy="1174512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налоговых ставок применяется начиная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налогового периода, в котором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получена первая прибыль от реализации товаров, произведенных в результате реализации РИП, и заканчивая отчетным (налоговым) периодом, в котором разница между суммой налога, рассчитанной исходя из ставки налога в размере 20%, и суммой налога, исчисленного с применением пониженных налоговых ставок, определенная нарастающим итогом за указанные отчетные (налоговые) периоды, составила величину, равную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объему осуществленных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целях реализации РИП капитальных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вложений. Срок применения пониженной налоговой ставки может быть сокращен по усмотрению субъекта РФ. </a:t>
            </a:r>
            <a:r>
              <a:rPr lang="ru-RU" dirty="0"/>
              <a:t/>
            </a:r>
            <a:br>
              <a:rPr lang="ru-RU" dirty="0"/>
            </a:br>
            <a:endParaRPr lang="ru-RU" sz="1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894883" y="0"/>
            <a:ext cx="6249117" cy="829173"/>
            <a:chOff x="2894883" y="113206"/>
            <a:chExt cx="6249117" cy="82917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61169" y="358515"/>
              <a:ext cx="52828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РЕГИОНАЛЬНЫЙ ИНВЕСТИЦИОННЫЙ </a:t>
              </a:r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ПРОЕКТ</a:t>
              </a:r>
              <a:endParaRPr lang="ru-RU" sz="2300" b="1" dirty="0">
                <a:solidFill>
                  <a:schemeClr val="bg1"/>
                </a:solidFill>
                <a:latin typeface="PlumbLightC" panose="02000503040000020004" pitchFamily="2" charset="-52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9" name="Объект 2"/>
          <p:cNvSpPr txBox="1">
            <a:spLocks/>
          </p:cNvSpPr>
          <p:nvPr/>
        </p:nvSpPr>
        <p:spPr>
          <a:xfrm>
            <a:off x="799058" y="906625"/>
            <a:ext cx="7697242" cy="283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СТАВКИ ПО НАЛОГУ НА ПРИБЫЛЬ ОРГАНИЗАЦИИ УЧАСТНИКАМ РИП</a:t>
            </a:r>
            <a:endParaRPr lang="ru-RU" sz="1800" b="1" dirty="0">
              <a:ln w="10541" cmpd="sng">
                <a:solidFill>
                  <a:srgbClr val="28A1AA"/>
                </a:solidFill>
                <a:prstDash val="solid"/>
              </a:ln>
              <a:solidFill>
                <a:srgbClr val="4CC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75567005"/>
              </p:ext>
            </p:extLst>
          </p:nvPr>
        </p:nvGraphicFramePr>
        <p:xfrm>
          <a:off x="1285875" y="1543050"/>
          <a:ext cx="7143750" cy="337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3857625" y="636587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7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5727" y="0"/>
            <a:ext cx="8848273" cy="887203"/>
            <a:chOff x="295727" y="0"/>
            <a:chExt cx="8848273" cy="88720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727" y="113206"/>
              <a:ext cx="2483915" cy="77399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0"/>
              <a:ext cx="6249117" cy="82917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29740" y="245309"/>
              <a:ext cx="5114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РЕГИОНАЛЬНЫЙ ИНВЕСТИЦИОННЫЙ </a:t>
              </a:r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ПРОЕКТ</a:t>
              </a:r>
              <a:endParaRPr lang="ru-RU" sz="2300" b="1" dirty="0">
                <a:solidFill>
                  <a:schemeClr val="bg1"/>
                </a:solidFill>
                <a:latin typeface="PlumbLightC" panose="02000503040000020004" pitchFamily="2" charset="-52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97033" y="2244438"/>
            <a:ext cx="6891251" cy="17427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500" dirty="0" smtClean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marL="0" indent="0" algn="ctr">
              <a:buNone/>
            </a:pPr>
            <a:r>
              <a:rPr lang="ru-RU" sz="5500" dirty="0" smtClean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5500" dirty="0">
              <a:solidFill>
                <a:srgbClr val="C3C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095086" y="5463251"/>
            <a:ext cx="7551203" cy="358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Подробная информация:  (4812) 20-55-29, </a:t>
            </a:r>
            <a:r>
              <a:rPr lang="en-US" sz="1800" dirty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invest-smolensk@yandex.ru</a:t>
            </a:r>
            <a:endParaRPr lang="ru-RU" sz="1800" dirty="0">
              <a:solidFill>
                <a:srgbClr val="C3C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4850</TotalTime>
  <Words>791</Words>
  <Application>Microsoft Office PowerPoint</Application>
  <PresentationFormat>Экран (4:3)</PresentationFormat>
  <Paragraphs>112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Размер налоговых ставок применяется начиная с налогового периода, в котором была получена первая прибыль от реализации товаров, произведенных в результате реализации РИП, и заканчивая отчетным (налоговым) периодом, в котором разница между суммой налога, рассчитанной исходя из ставки налога в размере 20%, и суммой налога, исчисленного с применением пониженных налоговых ставок, определенная нарастающим итогом за указанные отчетные (налоговые) периоды, составила величину, равную объему осуществленных в целях реализации РИП капитальных вложений. Срок применения пониженной налоговой ставки может быть сокращен по усмотрению субъекта РФ.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Казепина Мария Юрьевна</cp:lastModifiedBy>
  <cp:revision>317</cp:revision>
  <cp:lastPrinted>2022-05-25T06:48:06Z</cp:lastPrinted>
  <dcterms:created xsi:type="dcterms:W3CDTF">2016-02-04T20:13:39Z</dcterms:created>
  <dcterms:modified xsi:type="dcterms:W3CDTF">2023-01-27T14:24:28Z</dcterms:modified>
</cp:coreProperties>
</file>