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71" r:id="rId5"/>
    <p:sldId id="278" r:id="rId6"/>
    <p:sldId id="274" r:id="rId7"/>
    <p:sldId id="265" r:id="rId8"/>
    <p:sldId id="275" r:id="rId9"/>
    <p:sldId id="27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5" autoAdjust="0"/>
    <p:restoredTop sz="86377" autoAdjust="0"/>
  </p:normalViewPr>
  <p:slideViewPr>
    <p:cSldViewPr>
      <p:cViewPr varScale="1">
        <p:scale>
          <a:sx n="109" d="100"/>
          <a:sy n="109" d="100"/>
        </p:scale>
        <p:origin x="-1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2034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9ABDCF-93FD-4AE8-B14F-35F137E530F0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CEACC4-94B1-49B6-A370-1C1914C3783D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Характер воспроизводства</a:t>
          </a:r>
          <a:endParaRPr lang="ru-RU" sz="1600" dirty="0">
            <a:solidFill>
              <a:srgbClr val="002060"/>
            </a:solidFill>
          </a:endParaRPr>
        </a:p>
      </dgm:t>
    </dgm:pt>
    <dgm:pt modelId="{D52701EA-BF16-41B1-AAE8-1EB1931E3A75}" type="parTrans" cxnId="{EEB35047-8EE3-4702-894E-0F8345DD1D12}">
      <dgm:prSet/>
      <dgm:spPr/>
      <dgm:t>
        <a:bodyPr/>
        <a:lstStyle/>
        <a:p>
          <a:endParaRPr lang="ru-RU" sz="1600"/>
        </a:p>
      </dgm:t>
    </dgm:pt>
    <dgm:pt modelId="{BE905B1A-5297-4BB4-AA80-0A000EF7515E}" type="sibTrans" cxnId="{EEB35047-8EE3-4702-894E-0F8345DD1D12}">
      <dgm:prSet/>
      <dgm:spPr/>
      <dgm:t>
        <a:bodyPr/>
        <a:lstStyle/>
        <a:p>
          <a:endParaRPr lang="ru-RU" sz="1600"/>
        </a:p>
      </dgm:t>
    </dgm:pt>
    <dgm:pt modelId="{8997908A-C595-4C21-938B-E42153D9391B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строительство</a:t>
          </a:r>
          <a:endParaRPr lang="ru-RU" sz="1600" dirty="0">
            <a:solidFill>
              <a:srgbClr val="002060"/>
            </a:solidFill>
          </a:endParaRPr>
        </a:p>
      </dgm:t>
    </dgm:pt>
    <dgm:pt modelId="{56122E29-DFAF-4F76-A39A-94DE3DED0D9B}" type="parTrans" cxnId="{67A55C19-2ECC-4BE0-9D23-47E312AE91A0}">
      <dgm:prSet custT="1"/>
      <dgm:spPr/>
      <dgm:t>
        <a:bodyPr/>
        <a:lstStyle/>
        <a:p>
          <a:endParaRPr lang="ru-RU" sz="1600" dirty="0"/>
        </a:p>
      </dgm:t>
    </dgm:pt>
    <dgm:pt modelId="{7AF021B2-71DD-4452-973F-46BE93EA9730}" type="sibTrans" cxnId="{67A55C19-2ECC-4BE0-9D23-47E312AE91A0}">
      <dgm:prSet/>
      <dgm:spPr/>
      <dgm:t>
        <a:bodyPr/>
        <a:lstStyle/>
        <a:p>
          <a:endParaRPr lang="ru-RU" sz="1600"/>
        </a:p>
      </dgm:t>
    </dgm:pt>
    <dgm:pt modelId="{8AEA19A3-C551-45CE-9853-A46BCCA85B1D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реконструкция</a:t>
          </a:r>
          <a:endParaRPr lang="ru-RU" sz="1600" dirty="0">
            <a:solidFill>
              <a:srgbClr val="002060"/>
            </a:solidFill>
          </a:endParaRPr>
        </a:p>
      </dgm:t>
    </dgm:pt>
    <dgm:pt modelId="{07D56D17-368E-4AE2-B554-1754E1B9EEDF}" type="parTrans" cxnId="{FCE38B67-74A2-45F3-982A-5E32DA7417A4}">
      <dgm:prSet custT="1"/>
      <dgm:spPr/>
      <dgm:t>
        <a:bodyPr/>
        <a:lstStyle/>
        <a:p>
          <a:endParaRPr lang="ru-RU" sz="1600" dirty="0"/>
        </a:p>
      </dgm:t>
    </dgm:pt>
    <dgm:pt modelId="{646316CE-977D-4D1A-97B7-1939AAD40535}" type="sibTrans" cxnId="{FCE38B67-74A2-45F3-982A-5E32DA7417A4}">
      <dgm:prSet/>
      <dgm:spPr/>
      <dgm:t>
        <a:bodyPr/>
        <a:lstStyle/>
        <a:p>
          <a:endParaRPr lang="ru-RU" sz="1600"/>
        </a:p>
      </dgm:t>
    </dgm:pt>
    <dgm:pt modelId="{A7110EE7-CAB6-4257-8E32-1A4D6062E4EB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расширение</a:t>
          </a:r>
          <a:endParaRPr lang="ru-RU" sz="1600" dirty="0">
            <a:solidFill>
              <a:srgbClr val="002060"/>
            </a:solidFill>
          </a:endParaRPr>
        </a:p>
      </dgm:t>
    </dgm:pt>
    <dgm:pt modelId="{26DD7437-52A7-4D3A-97AA-940523F98A89}" type="parTrans" cxnId="{91269BB7-A8E0-4A0F-8F91-6322693E9B06}">
      <dgm:prSet custT="1"/>
      <dgm:spPr/>
      <dgm:t>
        <a:bodyPr/>
        <a:lstStyle/>
        <a:p>
          <a:endParaRPr lang="ru-RU" sz="1600" dirty="0"/>
        </a:p>
      </dgm:t>
    </dgm:pt>
    <dgm:pt modelId="{4ACA6FD2-6C37-4E77-B159-AFC98F4FB14B}" type="sibTrans" cxnId="{91269BB7-A8E0-4A0F-8F91-6322693E9B06}">
      <dgm:prSet/>
      <dgm:spPr/>
      <dgm:t>
        <a:bodyPr/>
        <a:lstStyle/>
        <a:p>
          <a:endParaRPr lang="ru-RU" sz="1600"/>
        </a:p>
      </dgm:t>
    </dgm:pt>
    <dgm:pt modelId="{DE185F16-5B91-4C93-AE92-61F2BB4AAA91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приобретение основных средст</a:t>
          </a:r>
          <a:r>
            <a:rPr lang="ru-RU" sz="1600" dirty="0" smtClean="0">
              <a:solidFill>
                <a:schemeClr val="accent4">
                  <a:lumMod val="75000"/>
                </a:schemeClr>
              </a:solidFill>
            </a:rPr>
            <a:t>в</a:t>
          </a:r>
          <a:endParaRPr lang="ru-RU" sz="1600" dirty="0">
            <a:solidFill>
              <a:schemeClr val="accent4">
                <a:lumMod val="75000"/>
              </a:schemeClr>
            </a:solidFill>
          </a:endParaRPr>
        </a:p>
      </dgm:t>
    </dgm:pt>
    <dgm:pt modelId="{17F0F8F1-9DAF-4ABE-9E31-973A901A365F}" type="parTrans" cxnId="{6792409A-E579-4074-BC0E-FF2A3936DCD3}">
      <dgm:prSet custT="1"/>
      <dgm:spPr/>
      <dgm:t>
        <a:bodyPr/>
        <a:lstStyle/>
        <a:p>
          <a:endParaRPr lang="ru-RU" sz="1600" dirty="0"/>
        </a:p>
      </dgm:t>
    </dgm:pt>
    <dgm:pt modelId="{9B333F68-428B-4B59-AC1F-26F128765BA3}" type="sibTrans" cxnId="{6792409A-E579-4074-BC0E-FF2A3936DCD3}">
      <dgm:prSet/>
      <dgm:spPr/>
      <dgm:t>
        <a:bodyPr/>
        <a:lstStyle/>
        <a:p>
          <a:endParaRPr lang="ru-RU" sz="1600"/>
        </a:p>
      </dgm:t>
    </dgm:pt>
    <dgm:pt modelId="{39E8967C-8C2C-4E0D-9902-C8C1AB228FF0}">
      <dgm:prSet custT="1"/>
      <dgm:spPr>
        <a:solidFill>
          <a:schemeClr val="bg2">
            <a:lumMod val="75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модернизация</a:t>
          </a:r>
          <a:endParaRPr lang="ru-RU" sz="1600" dirty="0">
            <a:solidFill>
              <a:srgbClr val="002060"/>
            </a:solidFill>
          </a:endParaRPr>
        </a:p>
      </dgm:t>
    </dgm:pt>
    <dgm:pt modelId="{D46A40B8-84E1-4396-AF4A-B5B5EE917A4B}" type="parTrans" cxnId="{30B033AE-C44E-4EAD-8DC2-A22878A351DC}">
      <dgm:prSet custT="1"/>
      <dgm:spPr/>
      <dgm:t>
        <a:bodyPr/>
        <a:lstStyle/>
        <a:p>
          <a:endParaRPr lang="ru-RU" sz="1600" dirty="0"/>
        </a:p>
      </dgm:t>
    </dgm:pt>
    <dgm:pt modelId="{2D2A4B63-8B9F-41DA-92FF-9AE17BC83CE1}" type="sibTrans" cxnId="{30B033AE-C44E-4EAD-8DC2-A22878A351DC}">
      <dgm:prSet/>
      <dgm:spPr/>
      <dgm:t>
        <a:bodyPr/>
        <a:lstStyle/>
        <a:p>
          <a:endParaRPr lang="ru-RU" sz="1600"/>
        </a:p>
      </dgm:t>
    </dgm:pt>
    <dgm:pt modelId="{C628A8C0-18C4-438F-8F06-593FA06ED3C7}">
      <dgm:prSet custT="1"/>
      <dgm:spPr>
        <a:solidFill>
          <a:schemeClr val="bg2">
            <a:lumMod val="75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техническое перевооружение</a:t>
          </a:r>
          <a:endParaRPr lang="ru-RU" sz="1600" dirty="0">
            <a:solidFill>
              <a:srgbClr val="002060"/>
            </a:solidFill>
          </a:endParaRPr>
        </a:p>
      </dgm:t>
    </dgm:pt>
    <dgm:pt modelId="{0E265CD2-0D2F-455B-A4E3-B280E71C5185}" type="parTrans" cxnId="{AF014ECC-340C-47D6-ABCC-CC9FBA505430}">
      <dgm:prSet custT="1"/>
      <dgm:spPr/>
      <dgm:t>
        <a:bodyPr/>
        <a:lstStyle/>
        <a:p>
          <a:endParaRPr lang="ru-RU" sz="1600" dirty="0"/>
        </a:p>
      </dgm:t>
    </dgm:pt>
    <dgm:pt modelId="{54E68850-64B9-4379-8529-A37CFD466F33}" type="sibTrans" cxnId="{AF014ECC-340C-47D6-ABCC-CC9FBA505430}">
      <dgm:prSet/>
      <dgm:spPr/>
      <dgm:t>
        <a:bodyPr/>
        <a:lstStyle/>
        <a:p>
          <a:endParaRPr lang="ru-RU" sz="1600"/>
        </a:p>
      </dgm:t>
    </dgm:pt>
    <dgm:pt modelId="{B35CB580-AA30-41A6-9504-68ECB239A348}" type="pres">
      <dgm:prSet presAssocID="{EA9ABDCF-93FD-4AE8-B14F-35F137E530F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96EF43-1296-43A7-87E8-06AF1D9914CF}" type="pres">
      <dgm:prSet presAssocID="{EA9ABDCF-93FD-4AE8-B14F-35F137E530F0}" presName="hierFlow" presStyleCnt="0"/>
      <dgm:spPr/>
    </dgm:pt>
    <dgm:pt modelId="{DE0BA8C3-CFA1-4D1F-B284-BCD9C0E1049F}" type="pres">
      <dgm:prSet presAssocID="{EA9ABDCF-93FD-4AE8-B14F-35F137E530F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21A9FF2-8078-4D6B-AB02-2799C90634B9}" type="pres">
      <dgm:prSet presAssocID="{79CEACC4-94B1-49B6-A370-1C1914C3783D}" presName="Name17" presStyleCnt="0"/>
      <dgm:spPr/>
    </dgm:pt>
    <dgm:pt modelId="{D4242AB5-8178-401A-AEE3-073DFD035D0E}" type="pres">
      <dgm:prSet presAssocID="{79CEACC4-94B1-49B6-A370-1C1914C3783D}" presName="level1Shape" presStyleLbl="node0" presStyleIdx="0" presStyleCnt="1" custScaleX="130870" custLinFactNeighborX="1976" custLinFactNeighborY="-38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9B79CF-3B3E-4F0B-B9F5-6C469AF3E204}" type="pres">
      <dgm:prSet presAssocID="{79CEACC4-94B1-49B6-A370-1C1914C3783D}" presName="hierChild2" presStyleCnt="0"/>
      <dgm:spPr/>
    </dgm:pt>
    <dgm:pt modelId="{A7F7B75B-1E6E-433E-804C-DF037B27EE25}" type="pres">
      <dgm:prSet presAssocID="{56122E29-DFAF-4F76-A39A-94DE3DED0D9B}" presName="Name25" presStyleLbl="parChTrans1D2" presStyleIdx="0" presStyleCnt="3"/>
      <dgm:spPr/>
      <dgm:t>
        <a:bodyPr/>
        <a:lstStyle/>
        <a:p>
          <a:endParaRPr lang="ru-RU"/>
        </a:p>
      </dgm:t>
    </dgm:pt>
    <dgm:pt modelId="{E6B3AAF1-4FDE-43B9-B967-556EF58B279A}" type="pres">
      <dgm:prSet presAssocID="{56122E29-DFAF-4F76-A39A-94DE3DED0D9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BB0716AF-3763-438A-8464-BFE4E9D7BB70}" type="pres">
      <dgm:prSet presAssocID="{8997908A-C595-4C21-938B-E42153D9391B}" presName="Name30" presStyleCnt="0"/>
      <dgm:spPr/>
    </dgm:pt>
    <dgm:pt modelId="{143F73C7-5613-40CC-B099-FBD8487F89D0}" type="pres">
      <dgm:prSet presAssocID="{8997908A-C595-4C21-938B-E42153D9391B}" presName="level2Shape" presStyleLbl="node2" presStyleIdx="0" presStyleCnt="3" custAng="0" custLinFactNeighborX="-5798" custLinFactNeighborY="-50097"/>
      <dgm:spPr/>
      <dgm:t>
        <a:bodyPr/>
        <a:lstStyle/>
        <a:p>
          <a:endParaRPr lang="ru-RU"/>
        </a:p>
      </dgm:t>
    </dgm:pt>
    <dgm:pt modelId="{69997450-54FF-42B8-A81F-C1BEE453B1F8}" type="pres">
      <dgm:prSet presAssocID="{8997908A-C595-4C21-938B-E42153D9391B}" presName="hierChild3" presStyleCnt="0"/>
      <dgm:spPr/>
    </dgm:pt>
    <dgm:pt modelId="{7B487BD5-E74E-45D5-B5BD-84503D77DAF4}" type="pres">
      <dgm:prSet presAssocID="{07D56D17-368E-4AE2-B554-1754E1B9EEDF}" presName="Name25" presStyleLbl="parChTrans1D2" presStyleIdx="1" presStyleCnt="3"/>
      <dgm:spPr/>
      <dgm:t>
        <a:bodyPr/>
        <a:lstStyle/>
        <a:p>
          <a:endParaRPr lang="ru-RU"/>
        </a:p>
      </dgm:t>
    </dgm:pt>
    <dgm:pt modelId="{FDF32ACC-CFDF-4A75-BAB7-FAA23F471DC7}" type="pres">
      <dgm:prSet presAssocID="{07D56D17-368E-4AE2-B554-1754E1B9EEDF}" presName="connTx" presStyleLbl="parChTrans1D2" presStyleIdx="1" presStyleCnt="3"/>
      <dgm:spPr/>
      <dgm:t>
        <a:bodyPr/>
        <a:lstStyle/>
        <a:p>
          <a:endParaRPr lang="ru-RU"/>
        </a:p>
      </dgm:t>
    </dgm:pt>
    <dgm:pt modelId="{7CE96A50-0C21-4834-8E90-E565886ECDCE}" type="pres">
      <dgm:prSet presAssocID="{8AEA19A3-C551-45CE-9853-A46BCCA85B1D}" presName="Name30" presStyleCnt="0"/>
      <dgm:spPr/>
    </dgm:pt>
    <dgm:pt modelId="{1ECA785E-5636-4DA0-B636-097DDA260D23}" type="pres">
      <dgm:prSet presAssocID="{8AEA19A3-C551-45CE-9853-A46BCCA85B1D}" presName="level2Shape" presStyleLbl="node2" presStyleIdx="1" presStyleCnt="3" custLinFactNeighborX="-12880" custLinFactNeighborY="-14642"/>
      <dgm:spPr/>
      <dgm:t>
        <a:bodyPr/>
        <a:lstStyle/>
        <a:p>
          <a:endParaRPr lang="ru-RU"/>
        </a:p>
      </dgm:t>
    </dgm:pt>
    <dgm:pt modelId="{45DF5857-0125-4A7F-B1DE-62781C6AC83A}" type="pres">
      <dgm:prSet presAssocID="{8AEA19A3-C551-45CE-9853-A46BCCA85B1D}" presName="hierChild3" presStyleCnt="0"/>
      <dgm:spPr/>
    </dgm:pt>
    <dgm:pt modelId="{F3291BD2-BD1A-4868-8C2A-08D20D0A6434}" type="pres">
      <dgm:prSet presAssocID="{26DD7437-52A7-4D3A-97AA-940523F98A89}" presName="Name25" presStyleLbl="parChTrans1D3" presStyleIdx="0" presStyleCnt="3"/>
      <dgm:spPr/>
      <dgm:t>
        <a:bodyPr/>
        <a:lstStyle/>
        <a:p>
          <a:endParaRPr lang="ru-RU"/>
        </a:p>
      </dgm:t>
    </dgm:pt>
    <dgm:pt modelId="{CAB2CFE1-F25A-4A20-9BA5-F4EA82CD547B}" type="pres">
      <dgm:prSet presAssocID="{26DD7437-52A7-4D3A-97AA-940523F98A89}" presName="connTx" presStyleLbl="parChTrans1D3" presStyleIdx="0" presStyleCnt="3"/>
      <dgm:spPr/>
      <dgm:t>
        <a:bodyPr/>
        <a:lstStyle/>
        <a:p>
          <a:endParaRPr lang="ru-RU"/>
        </a:p>
      </dgm:t>
    </dgm:pt>
    <dgm:pt modelId="{6D765EAE-F16B-45EB-88DE-1258356A313D}" type="pres">
      <dgm:prSet presAssocID="{A7110EE7-CAB6-4257-8E32-1A4D6062E4EB}" presName="Name30" presStyleCnt="0"/>
      <dgm:spPr/>
    </dgm:pt>
    <dgm:pt modelId="{40A11E2E-3A73-4E20-925D-000CEB57FF96}" type="pres">
      <dgm:prSet presAssocID="{A7110EE7-CAB6-4257-8E32-1A4D6062E4EB}" presName="level2Shape" presStyleLbl="node3" presStyleIdx="0" presStyleCnt="3" custScaleX="106183" custScaleY="99726" custLinFactNeighborX="-6676" custLinFactNeighborY="-52600"/>
      <dgm:spPr/>
      <dgm:t>
        <a:bodyPr/>
        <a:lstStyle/>
        <a:p>
          <a:endParaRPr lang="ru-RU"/>
        </a:p>
      </dgm:t>
    </dgm:pt>
    <dgm:pt modelId="{90D122B4-24E1-4F5A-A5BE-74F2ADD68D47}" type="pres">
      <dgm:prSet presAssocID="{A7110EE7-CAB6-4257-8E32-1A4D6062E4EB}" presName="hierChild3" presStyleCnt="0"/>
      <dgm:spPr/>
    </dgm:pt>
    <dgm:pt modelId="{2980549E-5D16-423E-B057-E9C8CFAC1144}" type="pres">
      <dgm:prSet presAssocID="{D46A40B8-84E1-4396-AF4A-B5B5EE917A4B}" presName="Name25" presStyleLbl="parChTrans1D3" presStyleIdx="1" presStyleCnt="3"/>
      <dgm:spPr/>
      <dgm:t>
        <a:bodyPr/>
        <a:lstStyle/>
        <a:p>
          <a:endParaRPr lang="ru-RU"/>
        </a:p>
      </dgm:t>
    </dgm:pt>
    <dgm:pt modelId="{61BE55D2-2A19-43FA-9179-3246399AF4BD}" type="pres">
      <dgm:prSet presAssocID="{D46A40B8-84E1-4396-AF4A-B5B5EE917A4B}" presName="connTx" presStyleLbl="parChTrans1D3" presStyleIdx="1" presStyleCnt="3"/>
      <dgm:spPr/>
      <dgm:t>
        <a:bodyPr/>
        <a:lstStyle/>
        <a:p>
          <a:endParaRPr lang="ru-RU"/>
        </a:p>
      </dgm:t>
    </dgm:pt>
    <dgm:pt modelId="{B8A6B0D3-3EBF-43D9-8044-449894151492}" type="pres">
      <dgm:prSet presAssocID="{39E8967C-8C2C-4E0D-9902-C8C1AB228FF0}" presName="Name30" presStyleCnt="0"/>
      <dgm:spPr/>
    </dgm:pt>
    <dgm:pt modelId="{90F7C708-D218-4D5E-9CEB-1248E1515CFA}" type="pres">
      <dgm:prSet presAssocID="{39E8967C-8C2C-4E0D-9902-C8C1AB228FF0}" presName="level2Shape" presStyleLbl="node3" presStyleIdx="1" presStyleCnt="3" custScaleX="107141" custScaleY="97505" custLinFactNeighborX="-5919" custLinFactNeighborY="-16556"/>
      <dgm:spPr/>
      <dgm:t>
        <a:bodyPr/>
        <a:lstStyle/>
        <a:p>
          <a:endParaRPr lang="ru-RU"/>
        </a:p>
      </dgm:t>
    </dgm:pt>
    <dgm:pt modelId="{10529CA7-6BCC-4BED-88D4-96BD4178F149}" type="pres">
      <dgm:prSet presAssocID="{39E8967C-8C2C-4E0D-9902-C8C1AB228FF0}" presName="hierChild3" presStyleCnt="0"/>
      <dgm:spPr/>
    </dgm:pt>
    <dgm:pt modelId="{21C9AF0E-354D-404C-81FD-29F5AED0B0EB}" type="pres">
      <dgm:prSet presAssocID="{0E265CD2-0D2F-455B-A4E3-B280E71C5185}" presName="Name25" presStyleLbl="parChTrans1D3" presStyleIdx="2" presStyleCnt="3"/>
      <dgm:spPr/>
      <dgm:t>
        <a:bodyPr/>
        <a:lstStyle/>
        <a:p>
          <a:endParaRPr lang="ru-RU"/>
        </a:p>
      </dgm:t>
    </dgm:pt>
    <dgm:pt modelId="{3DEA2225-E80F-4CD9-9E14-5BC7B26A6067}" type="pres">
      <dgm:prSet presAssocID="{0E265CD2-0D2F-455B-A4E3-B280E71C5185}" presName="connTx" presStyleLbl="parChTrans1D3" presStyleIdx="2" presStyleCnt="3"/>
      <dgm:spPr/>
      <dgm:t>
        <a:bodyPr/>
        <a:lstStyle/>
        <a:p>
          <a:endParaRPr lang="ru-RU"/>
        </a:p>
      </dgm:t>
    </dgm:pt>
    <dgm:pt modelId="{DCA2D54E-2B92-455B-82CF-D5DD5CE93573}" type="pres">
      <dgm:prSet presAssocID="{C628A8C0-18C4-438F-8F06-593FA06ED3C7}" presName="Name30" presStyleCnt="0"/>
      <dgm:spPr/>
    </dgm:pt>
    <dgm:pt modelId="{5782B340-7308-4878-8852-C1F464F79EC0}" type="pres">
      <dgm:prSet presAssocID="{C628A8C0-18C4-438F-8F06-593FA06ED3C7}" presName="level2Shape" presStyleLbl="node3" presStyleIdx="2" presStyleCnt="3" custScaleX="107135" custScaleY="97763" custLinFactNeighborX="-6676" custLinFactNeighborY="27700"/>
      <dgm:spPr/>
      <dgm:t>
        <a:bodyPr/>
        <a:lstStyle/>
        <a:p>
          <a:endParaRPr lang="ru-RU"/>
        </a:p>
      </dgm:t>
    </dgm:pt>
    <dgm:pt modelId="{67F25F8A-F7E9-4ABD-B758-163B17DCBA48}" type="pres">
      <dgm:prSet presAssocID="{C628A8C0-18C4-438F-8F06-593FA06ED3C7}" presName="hierChild3" presStyleCnt="0"/>
      <dgm:spPr/>
    </dgm:pt>
    <dgm:pt modelId="{18FDA833-14E2-44BB-A875-5E765CC7E369}" type="pres">
      <dgm:prSet presAssocID="{17F0F8F1-9DAF-4ABE-9E31-973A901A365F}" presName="Name25" presStyleLbl="parChTrans1D2" presStyleIdx="2" presStyleCnt="3"/>
      <dgm:spPr/>
      <dgm:t>
        <a:bodyPr/>
        <a:lstStyle/>
        <a:p>
          <a:endParaRPr lang="ru-RU"/>
        </a:p>
      </dgm:t>
    </dgm:pt>
    <dgm:pt modelId="{772B4FE8-6D12-48A6-A13E-A6522AA67605}" type="pres">
      <dgm:prSet presAssocID="{17F0F8F1-9DAF-4ABE-9E31-973A901A365F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8555F31-86EF-466C-911A-86B395E7BD95}" type="pres">
      <dgm:prSet presAssocID="{DE185F16-5B91-4C93-AE92-61F2BB4AAA91}" presName="Name30" presStyleCnt="0"/>
      <dgm:spPr/>
    </dgm:pt>
    <dgm:pt modelId="{91DBBC2B-4116-4CAF-A2E9-580FE1867650}" type="pres">
      <dgm:prSet presAssocID="{DE185F16-5B91-4C93-AE92-61F2BB4AAA91}" presName="level2Shape" presStyleLbl="node2" presStyleIdx="2" presStyleCnt="3" custLinFactNeighborX="-13120" custLinFactNeighborY="20112"/>
      <dgm:spPr/>
      <dgm:t>
        <a:bodyPr/>
        <a:lstStyle/>
        <a:p>
          <a:endParaRPr lang="ru-RU"/>
        </a:p>
      </dgm:t>
    </dgm:pt>
    <dgm:pt modelId="{D673BD43-9206-4C91-BEA3-2E7B50967289}" type="pres">
      <dgm:prSet presAssocID="{DE185F16-5B91-4C93-AE92-61F2BB4AAA91}" presName="hierChild3" presStyleCnt="0"/>
      <dgm:spPr/>
    </dgm:pt>
    <dgm:pt modelId="{A71B2B50-271C-4E04-8BCB-6E2AB55DF145}" type="pres">
      <dgm:prSet presAssocID="{EA9ABDCF-93FD-4AE8-B14F-35F137E530F0}" presName="bgShapesFlow" presStyleCnt="0"/>
      <dgm:spPr/>
    </dgm:pt>
  </dgm:ptLst>
  <dgm:cxnLst>
    <dgm:cxn modelId="{FCE38B67-74A2-45F3-982A-5E32DA7417A4}" srcId="{79CEACC4-94B1-49B6-A370-1C1914C3783D}" destId="{8AEA19A3-C551-45CE-9853-A46BCCA85B1D}" srcOrd="1" destOrd="0" parTransId="{07D56D17-368E-4AE2-B554-1754E1B9EEDF}" sibTransId="{646316CE-977D-4D1A-97B7-1939AAD40535}"/>
    <dgm:cxn modelId="{F636416A-6D7F-4113-AAF2-C9020AA83665}" type="presOf" srcId="{0E265CD2-0D2F-455B-A4E3-B280E71C5185}" destId="{21C9AF0E-354D-404C-81FD-29F5AED0B0EB}" srcOrd="0" destOrd="0" presId="urn:microsoft.com/office/officeart/2005/8/layout/hierarchy5"/>
    <dgm:cxn modelId="{AF014ECC-340C-47D6-ABCC-CC9FBA505430}" srcId="{8AEA19A3-C551-45CE-9853-A46BCCA85B1D}" destId="{C628A8C0-18C4-438F-8F06-593FA06ED3C7}" srcOrd="2" destOrd="0" parTransId="{0E265CD2-0D2F-455B-A4E3-B280E71C5185}" sibTransId="{54E68850-64B9-4379-8529-A37CFD466F33}"/>
    <dgm:cxn modelId="{A192B8D5-938A-4E42-B60A-17B3741E08A1}" type="presOf" srcId="{D46A40B8-84E1-4396-AF4A-B5B5EE917A4B}" destId="{2980549E-5D16-423E-B057-E9C8CFAC1144}" srcOrd="0" destOrd="0" presId="urn:microsoft.com/office/officeart/2005/8/layout/hierarchy5"/>
    <dgm:cxn modelId="{949CF5E7-4F51-4135-AFA2-169FC64A7005}" type="presOf" srcId="{07D56D17-368E-4AE2-B554-1754E1B9EEDF}" destId="{FDF32ACC-CFDF-4A75-BAB7-FAA23F471DC7}" srcOrd="1" destOrd="0" presId="urn:microsoft.com/office/officeart/2005/8/layout/hierarchy5"/>
    <dgm:cxn modelId="{67A55C19-2ECC-4BE0-9D23-47E312AE91A0}" srcId="{79CEACC4-94B1-49B6-A370-1C1914C3783D}" destId="{8997908A-C595-4C21-938B-E42153D9391B}" srcOrd="0" destOrd="0" parTransId="{56122E29-DFAF-4F76-A39A-94DE3DED0D9B}" sibTransId="{7AF021B2-71DD-4452-973F-46BE93EA9730}"/>
    <dgm:cxn modelId="{87BEBCD6-6CDE-46AC-94AA-49EBD82ADE42}" type="presOf" srcId="{79CEACC4-94B1-49B6-A370-1C1914C3783D}" destId="{D4242AB5-8178-401A-AEE3-073DFD035D0E}" srcOrd="0" destOrd="0" presId="urn:microsoft.com/office/officeart/2005/8/layout/hierarchy5"/>
    <dgm:cxn modelId="{3B807ABF-3672-4F43-B2B7-87CF4D860FD6}" type="presOf" srcId="{26DD7437-52A7-4D3A-97AA-940523F98A89}" destId="{CAB2CFE1-F25A-4A20-9BA5-F4EA82CD547B}" srcOrd="1" destOrd="0" presId="urn:microsoft.com/office/officeart/2005/8/layout/hierarchy5"/>
    <dgm:cxn modelId="{886D6A5C-B7D2-4007-ABB6-28124DCD1996}" type="presOf" srcId="{56122E29-DFAF-4F76-A39A-94DE3DED0D9B}" destId="{A7F7B75B-1E6E-433E-804C-DF037B27EE25}" srcOrd="0" destOrd="0" presId="urn:microsoft.com/office/officeart/2005/8/layout/hierarchy5"/>
    <dgm:cxn modelId="{6792409A-E579-4074-BC0E-FF2A3936DCD3}" srcId="{79CEACC4-94B1-49B6-A370-1C1914C3783D}" destId="{DE185F16-5B91-4C93-AE92-61F2BB4AAA91}" srcOrd="2" destOrd="0" parTransId="{17F0F8F1-9DAF-4ABE-9E31-973A901A365F}" sibTransId="{9B333F68-428B-4B59-AC1F-26F128765BA3}"/>
    <dgm:cxn modelId="{04D5DF49-CBC4-4A1A-8A2B-5857ACFEEDA7}" type="presOf" srcId="{D46A40B8-84E1-4396-AF4A-B5B5EE917A4B}" destId="{61BE55D2-2A19-43FA-9179-3246399AF4BD}" srcOrd="1" destOrd="0" presId="urn:microsoft.com/office/officeart/2005/8/layout/hierarchy5"/>
    <dgm:cxn modelId="{DCFFC3C5-B578-43F7-BC11-CD16BFA05CF0}" type="presOf" srcId="{07D56D17-368E-4AE2-B554-1754E1B9EEDF}" destId="{7B487BD5-E74E-45D5-B5BD-84503D77DAF4}" srcOrd="0" destOrd="0" presId="urn:microsoft.com/office/officeart/2005/8/layout/hierarchy5"/>
    <dgm:cxn modelId="{7ACA802F-28A2-4FB5-8C42-EF75CB2FD931}" type="presOf" srcId="{8AEA19A3-C551-45CE-9853-A46BCCA85B1D}" destId="{1ECA785E-5636-4DA0-B636-097DDA260D23}" srcOrd="0" destOrd="0" presId="urn:microsoft.com/office/officeart/2005/8/layout/hierarchy5"/>
    <dgm:cxn modelId="{64857DAA-F852-47CF-92DB-08C14139864D}" type="presOf" srcId="{A7110EE7-CAB6-4257-8E32-1A4D6062E4EB}" destId="{40A11E2E-3A73-4E20-925D-000CEB57FF96}" srcOrd="0" destOrd="0" presId="urn:microsoft.com/office/officeart/2005/8/layout/hierarchy5"/>
    <dgm:cxn modelId="{EEB35047-8EE3-4702-894E-0F8345DD1D12}" srcId="{EA9ABDCF-93FD-4AE8-B14F-35F137E530F0}" destId="{79CEACC4-94B1-49B6-A370-1C1914C3783D}" srcOrd="0" destOrd="0" parTransId="{D52701EA-BF16-41B1-AAE8-1EB1931E3A75}" sibTransId="{BE905B1A-5297-4BB4-AA80-0A000EF7515E}"/>
    <dgm:cxn modelId="{34296EB9-8321-4AD8-8001-240FDFAC7734}" type="presOf" srcId="{8997908A-C595-4C21-938B-E42153D9391B}" destId="{143F73C7-5613-40CC-B099-FBD8487F89D0}" srcOrd="0" destOrd="0" presId="urn:microsoft.com/office/officeart/2005/8/layout/hierarchy5"/>
    <dgm:cxn modelId="{91269BB7-A8E0-4A0F-8F91-6322693E9B06}" srcId="{8AEA19A3-C551-45CE-9853-A46BCCA85B1D}" destId="{A7110EE7-CAB6-4257-8E32-1A4D6062E4EB}" srcOrd="0" destOrd="0" parTransId="{26DD7437-52A7-4D3A-97AA-940523F98A89}" sibTransId="{4ACA6FD2-6C37-4E77-B159-AFC98F4FB14B}"/>
    <dgm:cxn modelId="{7F04C516-B4D1-4BB6-92DF-A4B9BB5F507F}" type="presOf" srcId="{EA9ABDCF-93FD-4AE8-B14F-35F137E530F0}" destId="{B35CB580-AA30-41A6-9504-68ECB239A348}" srcOrd="0" destOrd="0" presId="urn:microsoft.com/office/officeart/2005/8/layout/hierarchy5"/>
    <dgm:cxn modelId="{907690C0-6A21-4DAF-95BE-133D6634C59B}" type="presOf" srcId="{DE185F16-5B91-4C93-AE92-61F2BB4AAA91}" destId="{91DBBC2B-4116-4CAF-A2E9-580FE1867650}" srcOrd="0" destOrd="0" presId="urn:microsoft.com/office/officeart/2005/8/layout/hierarchy5"/>
    <dgm:cxn modelId="{18AB1315-0C34-4AC5-AE70-6C63CA8F88C5}" type="presOf" srcId="{0E265CD2-0D2F-455B-A4E3-B280E71C5185}" destId="{3DEA2225-E80F-4CD9-9E14-5BC7B26A6067}" srcOrd="1" destOrd="0" presId="urn:microsoft.com/office/officeart/2005/8/layout/hierarchy5"/>
    <dgm:cxn modelId="{1A83513C-E4D0-45D2-968C-2004F32374A8}" type="presOf" srcId="{17F0F8F1-9DAF-4ABE-9E31-973A901A365F}" destId="{772B4FE8-6D12-48A6-A13E-A6522AA67605}" srcOrd="1" destOrd="0" presId="urn:microsoft.com/office/officeart/2005/8/layout/hierarchy5"/>
    <dgm:cxn modelId="{D5D91B9D-DEB9-4D49-903F-3A8BB70DC174}" type="presOf" srcId="{17F0F8F1-9DAF-4ABE-9E31-973A901A365F}" destId="{18FDA833-14E2-44BB-A875-5E765CC7E369}" srcOrd="0" destOrd="0" presId="urn:microsoft.com/office/officeart/2005/8/layout/hierarchy5"/>
    <dgm:cxn modelId="{F5913256-FC33-4A26-AAE7-E86CA0571704}" type="presOf" srcId="{39E8967C-8C2C-4E0D-9902-C8C1AB228FF0}" destId="{90F7C708-D218-4D5E-9CEB-1248E1515CFA}" srcOrd="0" destOrd="0" presId="urn:microsoft.com/office/officeart/2005/8/layout/hierarchy5"/>
    <dgm:cxn modelId="{D034F985-64E2-480F-AEE4-FB40393FE69B}" type="presOf" srcId="{C628A8C0-18C4-438F-8F06-593FA06ED3C7}" destId="{5782B340-7308-4878-8852-C1F464F79EC0}" srcOrd="0" destOrd="0" presId="urn:microsoft.com/office/officeart/2005/8/layout/hierarchy5"/>
    <dgm:cxn modelId="{17B4C866-51FB-4338-85FC-F20ED99BBCAE}" type="presOf" srcId="{56122E29-DFAF-4F76-A39A-94DE3DED0D9B}" destId="{E6B3AAF1-4FDE-43B9-B967-556EF58B279A}" srcOrd="1" destOrd="0" presId="urn:microsoft.com/office/officeart/2005/8/layout/hierarchy5"/>
    <dgm:cxn modelId="{B903ED9B-188D-47D4-9471-EA5DD1663A3B}" type="presOf" srcId="{26DD7437-52A7-4D3A-97AA-940523F98A89}" destId="{F3291BD2-BD1A-4868-8C2A-08D20D0A6434}" srcOrd="0" destOrd="0" presId="urn:microsoft.com/office/officeart/2005/8/layout/hierarchy5"/>
    <dgm:cxn modelId="{30B033AE-C44E-4EAD-8DC2-A22878A351DC}" srcId="{8AEA19A3-C551-45CE-9853-A46BCCA85B1D}" destId="{39E8967C-8C2C-4E0D-9902-C8C1AB228FF0}" srcOrd="1" destOrd="0" parTransId="{D46A40B8-84E1-4396-AF4A-B5B5EE917A4B}" sibTransId="{2D2A4B63-8B9F-41DA-92FF-9AE17BC83CE1}"/>
    <dgm:cxn modelId="{BC8D1A0F-0AFD-47CE-A561-2281E8379F83}" type="presParOf" srcId="{B35CB580-AA30-41A6-9504-68ECB239A348}" destId="{7A96EF43-1296-43A7-87E8-06AF1D9914CF}" srcOrd="0" destOrd="0" presId="urn:microsoft.com/office/officeart/2005/8/layout/hierarchy5"/>
    <dgm:cxn modelId="{7C426ED5-A2D4-448F-89BD-C7687BAD71BB}" type="presParOf" srcId="{7A96EF43-1296-43A7-87E8-06AF1D9914CF}" destId="{DE0BA8C3-CFA1-4D1F-B284-BCD9C0E1049F}" srcOrd="0" destOrd="0" presId="urn:microsoft.com/office/officeart/2005/8/layout/hierarchy5"/>
    <dgm:cxn modelId="{AAE9D192-65D7-4E3A-BD36-FB5B4A6C899A}" type="presParOf" srcId="{DE0BA8C3-CFA1-4D1F-B284-BCD9C0E1049F}" destId="{021A9FF2-8078-4D6B-AB02-2799C90634B9}" srcOrd="0" destOrd="0" presId="urn:microsoft.com/office/officeart/2005/8/layout/hierarchy5"/>
    <dgm:cxn modelId="{D503DA4D-B463-4C7B-8936-A08D922E26FA}" type="presParOf" srcId="{021A9FF2-8078-4D6B-AB02-2799C90634B9}" destId="{D4242AB5-8178-401A-AEE3-073DFD035D0E}" srcOrd="0" destOrd="0" presId="urn:microsoft.com/office/officeart/2005/8/layout/hierarchy5"/>
    <dgm:cxn modelId="{A11F3E57-BBE2-41E3-BF5B-011665A98348}" type="presParOf" srcId="{021A9FF2-8078-4D6B-AB02-2799C90634B9}" destId="{5B9B79CF-3B3E-4F0B-B9F5-6C469AF3E204}" srcOrd="1" destOrd="0" presId="urn:microsoft.com/office/officeart/2005/8/layout/hierarchy5"/>
    <dgm:cxn modelId="{923F0E5D-C81C-4D03-9F26-2A15365D69A8}" type="presParOf" srcId="{5B9B79CF-3B3E-4F0B-B9F5-6C469AF3E204}" destId="{A7F7B75B-1E6E-433E-804C-DF037B27EE25}" srcOrd="0" destOrd="0" presId="urn:microsoft.com/office/officeart/2005/8/layout/hierarchy5"/>
    <dgm:cxn modelId="{6D24270C-8490-4F56-B452-4B2A85769633}" type="presParOf" srcId="{A7F7B75B-1E6E-433E-804C-DF037B27EE25}" destId="{E6B3AAF1-4FDE-43B9-B967-556EF58B279A}" srcOrd="0" destOrd="0" presId="urn:microsoft.com/office/officeart/2005/8/layout/hierarchy5"/>
    <dgm:cxn modelId="{A1E80FB9-F49F-4CF5-88FD-C9C9AC8CA56E}" type="presParOf" srcId="{5B9B79CF-3B3E-4F0B-B9F5-6C469AF3E204}" destId="{BB0716AF-3763-438A-8464-BFE4E9D7BB70}" srcOrd="1" destOrd="0" presId="urn:microsoft.com/office/officeart/2005/8/layout/hierarchy5"/>
    <dgm:cxn modelId="{C121E86B-12A2-427C-86E5-D6FF4D80DA6C}" type="presParOf" srcId="{BB0716AF-3763-438A-8464-BFE4E9D7BB70}" destId="{143F73C7-5613-40CC-B099-FBD8487F89D0}" srcOrd="0" destOrd="0" presId="urn:microsoft.com/office/officeart/2005/8/layout/hierarchy5"/>
    <dgm:cxn modelId="{D5B3B60D-BE9A-4B78-9F7F-9B143DEA43D6}" type="presParOf" srcId="{BB0716AF-3763-438A-8464-BFE4E9D7BB70}" destId="{69997450-54FF-42B8-A81F-C1BEE453B1F8}" srcOrd="1" destOrd="0" presId="urn:microsoft.com/office/officeart/2005/8/layout/hierarchy5"/>
    <dgm:cxn modelId="{D595DC46-3023-4147-B22A-21A628D3DBD9}" type="presParOf" srcId="{5B9B79CF-3B3E-4F0B-B9F5-6C469AF3E204}" destId="{7B487BD5-E74E-45D5-B5BD-84503D77DAF4}" srcOrd="2" destOrd="0" presId="urn:microsoft.com/office/officeart/2005/8/layout/hierarchy5"/>
    <dgm:cxn modelId="{73A70297-87AB-421C-8031-35D912B0FD6D}" type="presParOf" srcId="{7B487BD5-E74E-45D5-B5BD-84503D77DAF4}" destId="{FDF32ACC-CFDF-4A75-BAB7-FAA23F471DC7}" srcOrd="0" destOrd="0" presId="urn:microsoft.com/office/officeart/2005/8/layout/hierarchy5"/>
    <dgm:cxn modelId="{EBC235FD-F85F-45BD-B161-68C0650FC5D9}" type="presParOf" srcId="{5B9B79CF-3B3E-4F0B-B9F5-6C469AF3E204}" destId="{7CE96A50-0C21-4834-8E90-E565886ECDCE}" srcOrd="3" destOrd="0" presId="urn:microsoft.com/office/officeart/2005/8/layout/hierarchy5"/>
    <dgm:cxn modelId="{A8D8541F-38CC-4769-B15D-FA36648B55C6}" type="presParOf" srcId="{7CE96A50-0C21-4834-8E90-E565886ECDCE}" destId="{1ECA785E-5636-4DA0-B636-097DDA260D23}" srcOrd="0" destOrd="0" presId="urn:microsoft.com/office/officeart/2005/8/layout/hierarchy5"/>
    <dgm:cxn modelId="{60A0AC23-090C-48BD-BA0A-1F3E5B4DCA6C}" type="presParOf" srcId="{7CE96A50-0C21-4834-8E90-E565886ECDCE}" destId="{45DF5857-0125-4A7F-B1DE-62781C6AC83A}" srcOrd="1" destOrd="0" presId="urn:microsoft.com/office/officeart/2005/8/layout/hierarchy5"/>
    <dgm:cxn modelId="{8DB6946F-E8DB-4A7C-A32B-3AD971A16720}" type="presParOf" srcId="{45DF5857-0125-4A7F-B1DE-62781C6AC83A}" destId="{F3291BD2-BD1A-4868-8C2A-08D20D0A6434}" srcOrd="0" destOrd="0" presId="urn:microsoft.com/office/officeart/2005/8/layout/hierarchy5"/>
    <dgm:cxn modelId="{0A967FF3-FE9C-423B-8197-75003462FE71}" type="presParOf" srcId="{F3291BD2-BD1A-4868-8C2A-08D20D0A6434}" destId="{CAB2CFE1-F25A-4A20-9BA5-F4EA82CD547B}" srcOrd="0" destOrd="0" presId="urn:microsoft.com/office/officeart/2005/8/layout/hierarchy5"/>
    <dgm:cxn modelId="{8AA51FEE-EE76-4392-84E8-C2028F102C06}" type="presParOf" srcId="{45DF5857-0125-4A7F-B1DE-62781C6AC83A}" destId="{6D765EAE-F16B-45EB-88DE-1258356A313D}" srcOrd="1" destOrd="0" presId="urn:microsoft.com/office/officeart/2005/8/layout/hierarchy5"/>
    <dgm:cxn modelId="{54242617-A32D-42F6-B431-F53CD7E9D502}" type="presParOf" srcId="{6D765EAE-F16B-45EB-88DE-1258356A313D}" destId="{40A11E2E-3A73-4E20-925D-000CEB57FF96}" srcOrd="0" destOrd="0" presId="urn:microsoft.com/office/officeart/2005/8/layout/hierarchy5"/>
    <dgm:cxn modelId="{2D148475-99CB-4246-92A4-A80EA899AEF5}" type="presParOf" srcId="{6D765EAE-F16B-45EB-88DE-1258356A313D}" destId="{90D122B4-24E1-4F5A-A5BE-74F2ADD68D47}" srcOrd="1" destOrd="0" presId="urn:microsoft.com/office/officeart/2005/8/layout/hierarchy5"/>
    <dgm:cxn modelId="{7C8FA379-CACB-4326-82B8-C10E0762ED60}" type="presParOf" srcId="{45DF5857-0125-4A7F-B1DE-62781C6AC83A}" destId="{2980549E-5D16-423E-B057-E9C8CFAC1144}" srcOrd="2" destOrd="0" presId="urn:microsoft.com/office/officeart/2005/8/layout/hierarchy5"/>
    <dgm:cxn modelId="{16D24DAD-D133-4292-96AD-1982265B5ED9}" type="presParOf" srcId="{2980549E-5D16-423E-B057-E9C8CFAC1144}" destId="{61BE55D2-2A19-43FA-9179-3246399AF4BD}" srcOrd="0" destOrd="0" presId="urn:microsoft.com/office/officeart/2005/8/layout/hierarchy5"/>
    <dgm:cxn modelId="{CF0479DF-365E-4868-9E42-9D09CB245179}" type="presParOf" srcId="{45DF5857-0125-4A7F-B1DE-62781C6AC83A}" destId="{B8A6B0D3-3EBF-43D9-8044-449894151492}" srcOrd="3" destOrd="0" presId="urn:microsoft.com/office/officeart/2005/8/layout/hierarchy5"/>
    <dgm:cxn modelId="{B0DD695A-89B9-41FD-AB69-DB02BE6E991F}" type="presParOf" srcId="{B8A6B0D3-3EBF-43D9-8044-449894151492}" destId="{90F7C708-D218-4D5E-9CEB-1248E1515CFA}" srcOrd="0" destOrd="0" presId="urn:microsoft.com/office/officeart/2005/8/layout/hierarchy5"/>
    <dgm:cxn modelId="{0329FB09-DAA6-465B-91DC-18079CDAA8CD}" type="presParOf" srcId="{B8A6B0D3-3EBF-43D9-8044-449894151492}" destId="{10529CA7-6BCC-4BED-88D4-96BD4178F149}" srcOrd="1" destOrd="0" presId="urn:microsoft.com/office/officeart/2005/8/layout/hierarchy5"/>
    <dgm:cxn modelId="{E018EB6D-2EA2-405B-BE2F-4094710CAADD}" type="presParOf" srcId="{45DF5857-0125-4A7F-B1DE-62781C6AC83A}" destId="{21C9AF0E-354D-404C-81FD-29F5AED0B0EB}" srcOrd="4" destOrd="0" presId="urn:microsoft.com/office/officeart/2005/8/layout/hierarchy5"/>
    <dgm:cxn modelId="{02ED4979-AB69-450E-BA1F-6CAFE9978B87}" type="presParOf" srcId="{21C9AF0E-354D-404C-81FD-29F5AED0B0EB}" destId="{3DEA2225-E80F-4CD9-9E14-5BC7B26A6067}" srcOrd="0" destOrd="0" presId="urn:microsoft.com/office/officeart/2005/8/layout/hierarchy5"/>
    <dgm:cxn modelId="{6D97D12E-B358-4435-AA57-6DADB0051753}" type="presParOf" srcId="{45DF5857-0125-4A7F-B1DE-62781C6AC83A}" destId="{DCA2D54E-2B92-455B-82CF-D5DD5CE93573}" srcOrd="5" destOrd="0" presId="urn:microsoft.com/office/officeart/2005/8/layout/hierarchy5"/>
    <dgm:cxn modelId="{CDA80106-72B0-4716-AD8B-CF94431A1FA7}" type="presParOf" srcId="{DCA2D54E-2B92-455B-82CF-D5DD5CE93573}" destId="{5782B340-7308-4878-8852-C1F464F79EC0}" srcOrd="0" destOrd="0" presId="urn:microsoft.com/office/officeart/2005/8/layout/hierarchy5"/>
    <dgm:cxn modelId="{C969C495-909C-4968-B1C3-C2F848F0E968}" type="presParOf" srcId="{DCA2D54E-2B92-455B-82CF-D5DD5CE93573}" destId="{67F25F8A-F7E9-4ABD-B758-163B17DCBA48}" srcOrd="1" destOrd="0" presId="urn:microsoft.com/office/officeart/2005/8/layout/hierarchy5"/>
    <dgm:cxn modelId="{99459D16-B346-4EA0-9C9B-C148754694D9}" type="presParOf" srcId="{5B9B79CF-3B3E-4F0B-B9F5-6C469AF3E204}" destId="{18FDA833-14E2-44BB-A875-5E765CC7E369}" srcOrd="4" destOrd="0" presId="urn:microsoft.com/office/officeart/2005/8/layout/hierarchy5"/>
    <dgm:cxn modelId="{E8E9BE01-7D76-4EDF-9CA5-5DFAD96766E5}" type="presParOf" srcId="{18FDA833-14E2-44BB-A875-5E765CC7E369}" destId="{772B4FE8-6D12-48A6-A13E-A6522AA67605}" srcOrd="0" destOrd="0" presId="urn:microsoft.com/office/officeart/2005/8/layout/hierarchy5"/>
    <dgm:cxn modelId="{843F8826-A9F3-4BFA-9FD8-D3AA4ACA848D}" type="presParOf" srcId="{5B9B79CF-3B3E-4F0B-B9F5-6C469AF3E204}" destId="{D8555F31-86EF-466C-911A-86B395E7BD95}" srcOrd="5" destOrd="0" presId="urn:microsoft.com/office/officeart/2005/8/layout/hierarchy5"/>
    <dgm:cxn modelId="{0398BCCC-EAE3-4C48-96E0-3CAE21C43ABB}" type="presParOf" srcId="{D8555F31-86EF-466C-911A-86B395E7BD95}" destId="{91DBBC2B-4116-4CAF-A2E9-580FE1867650}" srcOrd="0" destOrd="0" presId="urn:microsoft.com/office/officeart/2005/8/layout/hierarchy5"/>
    <dgm:cxn modelId="{4384D6AB-5A99-44FC-B28B-C72EB80264F7}" type="presParOf" srcId="{D8555F31-86EF-466C-911A-86B395E7BD95}" destId="{D673BD43-9206-4C91-BEA3-2E7B50967289}" srcOrd="1" destOrd="0" presId="urn:microsoft.com/office/officeart/2005/8/layout/hierarchy5"/>
    <dgm:cxn modelId="{99D43A71-CA77-41A1-8816-B405EC815B84}" type="presParOf" srcId="{B35CB580-AA30-41A6-9504-68ECB239A348}" destId="{A71B2B50-271C-4E04-8BCB-6E2AB55DF14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2AB5-8178-401A-AEE3-073DFD035D0E}">
      <dsp:nvSpPr>
        <dsp:cNvPr id="0" name=""/>
        <dsp:cNvSpPr/>
      </dsp:nvSpPr>
      <dsp:spPr>
        <a:xfrm>
          <a:off x="42842" y="1733544"/>
          <a:ext cx="2574014" cy="983424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Характер воспроизводства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71646" y="1762348"/>
        <a:ext cx="2516406" cy="925816"/>
      </dsp:txXfrm>
    </dsp:sp>
    <dsp:sp modelId="{A7F7B75B-1E6E-433E-804C-DF037B27EE25}">
      <dsp:nvSpPr>
        <dsp:cNvPr id="0" name=""/>
        <dsp:cNvSpPr/>
      </dsp:nvSpPr>
      <dsp:spPr>
        <a:xfrm rot="17507121">
          <a:off x="2079849" y="1412761"/>
          <a:ext cx="1707853" cy="39111"/>
        </a:xfrm>
        <a:custGeom>
          <a:avLst/>
          <a:gdLst/>
          <a:ahLst/>
          <a:cxnLst/>
          <a:rect l="0" t="0" r="0" b="0"/>
          <a:pathLst>
            <a:path>
              <a:moveTo>
                <a:pt x="0" y="19555"/>
              </a:moveTo>
              <a:lnTo>
                <a:pt x="1707853" y="1955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2891079" y="1389620"/>
        <a:ext cx="85392" cy="85392"/>
      </dsp:txXfrm>
    </dsp:sp>
    <dsp:sp modelId="{143F73C7-5613-40CC-B099-FBD8487F89D0}">
      <dsp:nvSpPr>
        <dsp:cNvPr id="0" name=""/>
        <dsp:cNvSpPr/>
      </dsp:nvSpPr>
      <dsp:spPr>
        <a:xfrm>
          <a:off x="3250694" y="147664"/>
          <a:ext cx="1966848" cy="983424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строительство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3279498" y="176468"/>
        <a:ext cx="1909240" cy="925816"/>
      </dsp:txXfrm>
    </dsp:sp>
    <dsp:sp modelId="{7B487BD5-E74E-45D5-B5BD-84503D77DAF4}">
      <dsp:nvSpPr>
        <dsp:cNvPr id="0" name=""/>
        <dsp:cNvSpPr/>
      </dsp:nvSpPr>
      <dsp:spPr>
        <a:xfrm rot="20872354">
          <a:off x="2611213" y="2152566"/>
          <a:ext cx="505833" cy="39111"/>
        </a:xfrm>
        <a:custGeom>
          <a:avLst/>
          <a:gdLst/>
          <a:ahLst/>
          <a:cxnLst/>
          <a:rect l="0" t="0" r="0" b="0"/>
          <a:pathLst>
            <a:path>
              <a:moveTo>
                <a:pt x="0" y="19555"/>
              </a:moveTo>
              <a:lnTo>
                <a:pt x="505833" y="1955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2851484" y="2159476"/>
        <a:ext cx="25291" cy="25291"/>
      </dsp:txXfrm>
    </dsp:sp>
    <dsp:sp modelId="{1ECA785E-5636-4DA0-B636-097DDA260D23}">
      <dsp:nvSpPr>
        <dsp:cNvPr id="0" name=""/>
        <dsp:cNvSpPr/>
      </dsp:nvSpPr>
      <dsp:spPr>
        <a:xfrm>
          <a:off x="3111402" y="1627275"/>
          <a:ext cx="1966848" cy="983424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реконструкция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3140206" y="1656079"/>
        <a:ext cx="1909240" cy="925816"/>
      </dsp:txXfrm>
    </dsp:sp>
    <dsp:sp modelId="{F3291BD2-BD1A-4868-8C2A-08D20D0A6434}">
      <dsp:nvSpPr>
        <dsp:cNvPr id="0" name=""/>
        <dsp:cNvSpPr/>
      </dsp:nvSpPr>
      <dsp:spPr>
        <a:xfrm rot="18092075">
          <a:off x="4663856" y="1358953"/>
          <a:ext cx="1737552" cy="39111"/>
        </a:xfrm>
        <a:custGeom>
          <a:avLst/>
          <a:gdLst/>
          <a:ahLst/>
          <a:cxnLst/>
          <a:rect l="0" t="0" r="0" b="0"/>
          <a:pathLst>
            <a:path>
              <a:moveTo>
                <a:pt x="0" y="19555"/>
              </a:moveTo>
              <a:lnTo>
                <a:pt x="1737552" y="1955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489193" y="1335069"/>
        <a:ext cx="86877" cy="86877"/>
      </dsp:txXfrm>
    </dsp:sp>
    <dsp:sp modelId="{40A11E2E-3A73-4E20-925D-000CEB57FF96}">
      <dsp:nvSpPr>
        <dsp:cNvPr id="0" name=""/>
        <dsp:cNvSpPr/>
      </dsp:nvSpPr>
      <dsp:spPr>
        <a:xfrm>
          <a:off x="5987013" y="147664"/>
          <a:ext cx="2088458" cy="980729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расширение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6015738" y="176389"/>
        <a:ext cx="2031008" cy="923279"/>
      </dsp:txXfrm>
    </dsp:sp>
    <dsp:sp modelId="{2980549E-5D16-423E-B057-E9C8CFAC1144}">
      <dsp:nvSpPr>
        <dsp:cNvPr id="0" name=""/>
        <dsp:cNvSpPr/>
      </dsp:nvSpPr>
      <dsp:spPr>
        <a:xfrm rot="21565870">
          <a:off x="5078228" y="2094847"/>
          <a:ext cx="923697" cy="39111"/>
        </a:xfrm>
        <a:custGeom>
          <a:avLst/>
          <a:gdLst/>
          <a:ahLst/>
          <a:cxnLst/>
          <a:rect l="0" t="0" r="0" b="0"/>
          <a:pathLst>
            <a:path>
              <a:moveTo>
                <a:pt x="0" y="19555"/>
              </a:moveTo>
              <a:lnTo>
                <a:pt x="923697" y="1955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516984" y="2091310"/>
        <a:ext cx="46184" cy="46184"/>
      </dsp:txXfrm>
    </dsp:sp>
    <dsp:sp modelId="{90F7C708-D218-4D5E-9CEB-1248E1515CFA}">
      <dsp:nvSpPr>
        <dsp:cNvPr id="0" name=""/>
        <dsp:cNvSpPr/>
      </dsp:nvSpPr>
      <dsp:spPr>
        <a:xfrm>
          <a:off x="6001902" y="1630373"/>
          <a:ext cx="2107301" cy="95888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модернизация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6029987" y="1658458"/>
        <a:ext cx="2051131" cy="902717"/>
      </dsp:txXfrm>
    </dsp:sp>
    <dsp:sp modelId="{21C9AF0E-354D-404C-81FD-29F5AED0B0EB}">
      <dsp:nvSpPr>
        <dsp:cNvPr id="0" name=""/>
        <dsp:cNvSpPr/>
      </dsp:nvSpPr>
      <dsp:spPr>
        <a:xfrm rot="3561144">
          <a:off x="4641262" y="2866294"/>
          <a:ext cx="1782739" cy="39111"/>
        </a:xfrm>
        <a:custGeom>
          <a:avLst/>
          <a:gdLst/>
          <a:ahLst/>
          <a:cxnLst/>
          <a:rect l="0" t="0" r="0" b="0"/>
          <a:pathLst>
            <a:path>
              <a:moveTo>
                <a:pt x="0" y="19555"/>
              </a:moveTo>
              <a:lnTo>
                <a:pt x="1782739" y="1955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488063" y="2841281"/>
        <a:ext cx="89136" cy="89136"/>
      </dsp:txXfrm>
    </dsp:sp>
    <dsp:sp modelId="{5782B340-7308-4878-8852-C1F464F79EC0}">
      <dsp:nvSpPr>
        <dsp:cNvPr id="0" name=""/>
        <dsp:cNvSpPr/>
      </dsp:nvSpPr>
      <dsp:spPr>
        <a:xfrm>
          <a:off x="5987013" y="3171999"/>
          <a:ext cx="2107183" cy="961425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техническое перевооружение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6015172" y="3200158"/>
        <a:ext cx="2050865" cy="905107"/>
      </dsp:txXfrm>
    </dsp:sp>
    <dsp:sp modelId="{18FDA833-14E2-44BB-A875-5E765CC7E369}">
      <dsp:nvSpPr>
        <dsp:cNvPr id="0" name=""/>
        <dsp:cNvSpPr/>
      </dsp:nvSpPr>
      <dsp:spPr>
        <a:xfrm rot="4216741">
          <a:off x="2135975" y="2888925"/>
          <a:ext cx="1451588" cy="39111"/>
        </a:xfrm>
        <a:custGeom>
          <a:avLst/>
          <a:gdLst/>
          <a:ahLst/>
          <a:cxnLst/>
          <a:rect l="0" t="0" r="0" b="0"/>
          <a:pathLst>
            <a:path>
              <a:moveTo>
                <a:pt x="0" y="19555"/>
              </a:moveTo>
              <a:lnTo>
                <a:pt x="1451588" y="1955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2825480" y="2872191"/>
        <a:ext cx="72579" cy="72579"/>
      </dsp:txXfrm>
    </dsp:sp>
    <dsp:sp modelId="{91DBBC2B-4116-4CAF-A2E9-580FE1867650}">
      <dsp:nvSpPr>
        <dsp:cNvPr id="0" name=""/>
        <dsp:cNvSpPr/>
      </dsp:nvSpPr>
      <dsp:spPr>
        <a:xfrm>
          <a:off x="3106681" y="3099993"/>
          <a:ext cx="1966848" cy="983424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приобретение основных средст</a:t>
          </a:r>
          <a:r>
            <a:rPr lang="ru-RU" sz="1600" kern="1200" dirty="0" smtClean="0">
              <a:solidFill>
                <a:schemeClr val="accent4">
                  <a:lumMod val="75000"/>
                </a:schemeClr>
              </a:solidFill>
            </a:rPr>
            <a:t>в</a:t>
          </a:r>
          <a:endParaRPr lang="ru-RU" sz="16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3135485" y="3128797"/>
        <a:ext cx="1909240" cy="925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100BBCE-D0FF-4E04-8CA5-70F4D0DF56CE}" type="datetimeFigureOut">
              <a:rPr lang="ru-RU" smtClean="0"/>
              <a:pPr/>
              <a:t>13.11.2019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A11844-5883-4184-BFE1-45E072959E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357298"/>
            <a:ext cx="7286676" cy="250033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     </a:t>
            </a:r>
            <a:r>
              <a:rPr lang="ru-RU" dirty="0" smtClean="0">
                <a:solidFill>
                  <a:srgbClr val="00B050"/>
                </a:solidFill>
              </a:rPr>
              <a:t>Инвестиции  в           основной капитал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" name="Picture 4" descr="134036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3446"/>
            <a:ext cx="2770476" cy="1973096"/>
          </a:xfrm>
          <a:prstGeom prst="rect">
            <a:avLst/>
          </a:prstGeom>
          <a:noFill/>
        </p:spPr>
      </p:pic>
      <p:pic>
        <p:nvPicPr>
          <p:cNvPr id="5" name="Picture 4" descr="shap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64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4364241"/>
          </a:xfrm>
        </p:spPr>
        <p:txBody>
          <a:bodyPr>
            <a:normAutofit/>
          </a:bodyPr>
          <a:lstStyle/>
          <a:p>
            <a:pPr marL="342900" indent="-342900" algn="just" defTabSz="720000">
              <a:spcBef>
                <a:spcPts val="0"/>
              </a:spcBef>
            </a:pPr>
            <a:r>
              <a:rPr lang="ru-RU" sz="2400" dirty="0" smtClean="0"/>
              <a:t>  </a:t>
            </a:r>
            <a:r>
              <a:rPr lang="ru-RU" sz="2400" b="1" i="1" u="sng" dirty="0" smtClean="0">
                <a:solidFill>
                  <a:schemeClr val="accent5">
                    <a:lumMod val="50000"/>
                  </a:schemeClr>
                </a:solidFill>
              </a:rPr>
              <a:t>Инвестиции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–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денежные средства, ценные бумаги, иное имущество, в т.ч имущественные права, имеющие денежную оценку, вкладываемые в объекты предпринимательской и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(или) иной деятельности в целях получения прибыли и (или) достижения иного полезного эффекта.</a:t>
            </a:r>
            <a:endParaRPr lang="en-US" sz="2400" b="1" dirty="0" smtClean="0">
              <a:solidFill>
                <a:schemeClr val="accent4">
                  <a:lumMod val="75000"/>
                </a:schemeClr>
              </a:solidFill>
              <a:latin typeface="Arial Narrow" pitchFamily="34" charset="0"/>
            </a:endParaRPr>
          </a:p>
          <a:p>
            <a:pPr marL="0" indent="0" algn="just" defTabSz="720000">
              <a:spcBef>
                <a:spcPts val="0"/>
              </a:spcBef>
              <a:buNone/>
            </a:pPr>
            <a:endParaRPr lang="en-US" sz="2400" b="1" dirty="0" smtClean="0">
              <a:solidFill>
                <a:schemeClr val="accent4">
                  <a:lumMod val="75000"/>
                </a:schemeClr>
              </a:solidFill>
              <a:latin typeface="Arial Narrow" pitchFamily="34" charset="0"/>
            </a:endParaRPr>
          </a:p>
          <a:p>
            <a:pPr marL="342900" indent="-342900" algn="just" defTabSz="720000">
              <a:spcBef>
                <a:spcPts val="0"/>
              </a:spcBef>
            </a:pPr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b="1" i="1" u="sng" dirty="0" smtClean="0">
                <a:solidFill>
                  <a:schemeClr val="accent5">
                    <a:lumMod val="50000"/>
                  </a:schemeClr>
                </a:solidFill>
              </a:rPr>
              <a:t>Инвестиционная деятельность</a:t>
            </a:r>
            <a:r>
              <a:rPr lang="en-US" sz="24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accent4">
                    <a:lumMod val="75000"/>
                  </a:schemeClr>
                </a:solidFill>
              </a:rPr>
              <a:t>–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вложение инвестиций и осуществление практических действий в целях получения прибыли или достижения иного полезного эффекта.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7143768" cy="1357298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  Понятия инвестиций и                 инвестиционной деятельности</a:t>
            </a:r>
            <a:endParaRPr lang="ru-RU" sz="3600" dirty="0"/>
          </a:p>
        </p:txBody>
      </p:sp>
      <p:pic>
        <p:nvPicPr>
          <p:cNvPr id="7" name="Picture 4" descr="0-37468-inves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2051193" cy="136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2441400"/>
            <a:ext cx="2016225" cy="3322700"/>
          </a:xfrm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/>
              <a:t>Инвесторы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7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700" dirty="0" smtClean="0">
                <a:latin typeface="Lucida Sans Unicode" pitchFamily="34" charset="0"/>
                <a:cs typeface="Lucida Sans Unicode" pitchFamily="34" charset="0"/>
              </a:rPr>
              <a:t>физические и юридические лица, объединения юридических лиц, государственные органы, органы местного самоуправления, иностранные инвесторы. </a:t>
            </a:r>
            <a:endParaRPr lang="ru-RU" sz="17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871655" y="0"/>
            <a:ext cx="7272345" cy="1404000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Субъекты инвестиционной    деятельности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441400"/>
            <a:ext cx="2016224" cy="336350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73842" y="2416101"/>
            <a:ext cx="1944000" cy="338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ЗЗЗЗАА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62244" y="2449740"/>
            <a:ext cx="1944000" cy="33486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760466" y="2416101"/>
            <a:ext cx="2204022" cy="33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4286248" y="1428736"/>
            <a:ext cx="484632" cy="540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1115616" y="1968736"/>
            <a:ext cx="6876000" cy="16884"/>
          </a:xfrm>
          <a:prstGeom prst="line">
            <a:avLst/>
          </a:prstGeom>
          <a:ln w="476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73842" y="2450380"/>
            <a:ext cx="1944000" cy="331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Lucida Sans Unicode" pitchFamily="34" charset="0"/>
                <a:cs typeface="Lucida Sans Unicode" pitchFamily="34" charset="0"/>
              </a:rPr>
              <a:t>Заказчики </a:t>
            </a:r>
            <a:endParaRPr lang="en-US" sz="2000" b="1" dirty="0" smtClean="0">
              <a:latin typeface="Lucida Sans Unicode" pitchFamily="34" charset="0"/>
              <a:cs typeface="Lucida Sans Unicode" pitchFamily="34" charset="0"/>
            </a:endParaRPr>
          </a:p>
          <a:p>
            <a:pPr algn="ctr"/>
            <a:endParaRPr lang="en-US" sz="16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/>
            <a:r>
              <a:rPr lang="ru-RU" sz="16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уполномоченные на то инвесторами физические и юридические лица, которые осуществляют реализацию инвестиционных проектов</a:t>
            </a:r>
            <a:r>
              <a:rPr lang="ru-RU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.</a:t>
            </a:r>
            <a:endParaRPr lang="ru-RU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51456" y="2452756"/>
            <a:ext cx="1944000" cy="334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Подрядчики</a:t>
            </a:r>
            <a:endParaRPr lang="en-US" b="1" dirty="0" smtClean="0"/>
          </a:p>
          <a:p>
            <a:endParaRPr lang="ru-RU" b="1" dirty="0" smtClean="0"/>
          </a:p>
          <a:p>
            <a:r>
              <a:rPr lang="ru-RU" sz="16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физические и юридические лица, которые выполняют работы по договору подряда и (или) государственному или муниципальному контракту</a:t>
            </a:r>
          </a:p>
          <a:p>
            <a:endParaRPr lang="ru-RU" dirty="0">
              <a:latin typeface="Lucida Console" pitchFamily="49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954009" y="2015073"/>
            <a:ext cx="484632" cy="3600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7678994" y="2015073"/>
            <a:ext cx="484632" cy="3600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3214678" y="2015073"/>
            <a:ext cx="484632" cy="3600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5308534" y="2025940"/>
            <a:ext cx="484632" cy="3600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760466" y="2436345"/>
            <a:ext cx="2160000" cy="331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Пользователи объектов капитальных вложений </a:t>
            </a:r>
            <a:r>
              <a:rPr lang="ru-RU" sz="1400" dirty="0" smtClean="0">
                <a:latin typeface="Lucida Console" pitchFamily="49" charset="0"/>
              </a:rPr>
              <a:t> </a:t>
            </a:r>
            <a:r>
              <a:rPr lang="ru-RU" sz="14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физические и юридические лица, в т.ч иностранные,  государственные органы, органы местного самоуправления, международные объединения и организации.</a:t>
            </a:r>
          </a:p>
          <a:p>
            <a:endParaRPr lang="ru-RU" dirty="0">
              <a:latin typeface="Lucida Console" pitchFamily="49" charset="0"/>
            </a:endParaRPr>
          </a:p>
        </p:txBody>
      </p:sp>
      <p:pic>
        <p:nvPicPr>
          <p:cNvPr id="18" name="Picture 4" descr="2038_new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" y="1"/>
            <a:ext cx="1908000" cy="1431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043340"/>
            <a:ext cx="8219256" cy="532114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i="1" dirty="0" smtClean="0"/>
              <a:t>   </a:t>
            </a:r>
            <a:r>
              <a:rPr lang="ru-RU" sz="2400" b="1" i="1" u="sng" dirty="0" smtClean="0">
                <a:solidFill>
                  <a:schemeClr val="accent4">
                    <a:lumMod val="75000"/>
                  </a:schemeClr>
                </a:solidFill>
              </a:rPr>
              <a:t>Инвестиции в основной капитал представляют собой </a:t>
            </a:r>
            <a:r>
              <a:rPr lang="en-US" sz="2400" b="1" i="1" u="sng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109728" indent="0">
              <a:buNone/>
            </a:pPr>
            <a:endParaRPr lang="ru-RU" sz="2400" b="1" i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- затраты на строительство, реконструкцию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       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( включая расширение и модернизацию) объектов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;</a:t>
            </a:r>
            <a:endParaRPr lang="ru-RU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- приобретение машин, оборудования, транспортных средств, производственного и хозяйственного инвентаря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;</a:t>
            </a: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- инвестиции в объекты интеллектуальной собственности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;</a:t>
            </a:r>
            <a:endParaRPr lang="ru-RU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- затраты на улучшение земель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;</a:t>
            </a: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- культивируемые биологические ресурсы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7704" y="-1"/>
            <a:ext cx="7236295" cy="1027711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       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Понятие инвестиций в основной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капитал.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Рисунок 5" descr="D:\Место и роль инвестиций в экономике_files\mesto-i-rol-investitsij-v-ekonomik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" y="-28169"/>
            <a:ext cx="1979709" cy="1133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786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9200" y="0"/>
            <a:ext cx="7174800" cy="1476000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4400" dirty="0" smtClean="0"/>
              <a:t> </a:t>
            </a:r>
            <a:r>
              <a:rPr lang="ru-RU" sz="3100" dirty="0" smtClean="0"/>
              <a:t>Структура инвестиций в основной капитал по видам основных фондов</a:t>
            </a:r>
            <a:endParaRPr lang="ru-RU" sz="31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3071810"/>
            <a:ext cx="2592000" cy="1800000"/>
          </a:xfrm>
          <a:prstGeom prst="roundRect">
            <a:avLst>
              <a:gd name="adj" fmla="val 2675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180000" indent="0" algn="just">
              <a:spcBef>
                <a:spcPts val="0"/>
              </a:spcBef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</a:rPr>
              <a:t>Инвестиции в основной капитал подразделяются</a:t>
            </a:r>
            <a:r>
              <a:rPr lang="en-US" sz="2400" b="1" dirty="0" smtClean="0">
                <a:solidFill>
                  <a:srgbClr val="002060"/>
                </a:solidFill>
                <a:latin typeface="Arial Narrow" pitchFamily="34" charset="0"/>
              </a:rPr>
              <a:t>:</a:t>
            </a:r>
            <a:endParaRPr lang="ru-RU" sz="2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2143116"/>
            <a:ext cx="4320000" cy="360000"/>
          </a:xfrm>
          <a:prstGeom prst="roundRect">
            <a:avLst>
              <a:gd name="adj" fmla="val 9392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инвестиции в здания (кроме жилых)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43438" y="2714619"/>
            <a:ext cx="4321175" cy="36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инвестиции в сооружения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3438" y="3286124"/>
            <a:ext cx="4321175" cy="36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расходы на улучшение земель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3438" y="3857628"/>
            <a:ext cx="4321175" cy="36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инвестиции в транспортные средства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43438" y="4429132"/>
            <a:ext cx="4321175" cy="36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инвестиции в ИКТ оборудование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43406" y="5000636"/>
            <a:ext cx="4320000" cy="50006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 Narrow" pitchFamily="34" charset="0"/>
              </a:rPr>
              <a:t>инвестиции в прочие машины и оборудование , включая хозяйственный инвентарь</a:t>
            </a:r>
            <a:endParaRPr lang="ru-RU" sz="16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3438" y="5715016"/>
            <a:ext cx="4320000" cy="42862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инвестиции в объекты интеллектуальной собственности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3438" y="1571612"/>
            <a:ext cx="4320000" cy="360000"/>
          </a:xfrm>
          <a:prstGeom prst="round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инвестиции в жилые здания и помещения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43438" y="6357958"/>
            <a:ext cx="4321175" cy="36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прочие инвестиции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14" name="Picture 6" descr="Безымянный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967999" cy="1476000"/>
          </a:xfrm>
          <a:prstGeom prst="rect">
            <a:avLst/>
          </a:prstGeom>
          <a:noFill/>
        </p:spPr>
      </p:pic>
      <p:cxnSp>
        <p:nvCxnSpPr>
          <p:cNvPr id="17" name="Прямая со стрелкой 16"/>
          <p:cNvCxnSpPr>
            <a:endCxn id="12" idx="1"/>
          </p:cNvCxnSpPr>
          <p:nvPr/>
        </p:nvCxnSpPr>
        <p:spPr>
          <a:xfrm flipV="1">
            <a:off x="1740881" y="1751612"/>
            <a:ext cx="2902557" cy="1300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3" idx="1"/>
          </p:cNvCxnSpPr>
          <p:nvPr/>
        </p:nvCxnSpPr>
        <p:spPr>
          <a:xfrm>
            <a:off x="1785918" y="4929198"/>
            <a:ext cx="2857520" cy="1608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5" idx="1"/>
          </p:cNvCxnSpPr>
          <p:nvPr/>
        </p:nvCxnSpPr>
        <p:spPr>
          <a:xfrm flipV="1">
            <a:off x="2428860" y="2323116"/>
            <a:ext cx="2214578" cy="7486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6" idx="1"/>
          </p:cNvCxnSpPr>
          <p:nvPr/>
        </p:nvCxnSpPr>
        <p:spPr>
          <a:xfrm flipV="1">
            <a:off x="2857488" y="2894619"/>
            <a:ext cx="1785950" cy="4258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857488" y="3500438"/>
            <a:ext cx="1763759" cy="6985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857488" y="4000504"/>
            <a:ext cx="1764000" cy="371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9" idx="1"/>
          </p:cNvCxnSpPr>
          <p:nvPr/>
        </p:nvCxnSpPr>
        <p:spPr>
          <a:xfrm>
            <a:off x="2857488" y="4500570"/>
            <a:ext cx="1785950" cy="1085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0" idx="1"/>
          </p:cNvCxnSpPr>
          <p:nvPr/>
        </p:nvCxnSpPr>
        <p:spPr>
          <a:xfrm>
            <a:off x="2857488" y="4857760"/>
            <a:ext cx="1785918" cy="3929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1" idx="1"/>
          </p:cNvCxnSpPr>
          <p:nvPr/>
        </p:nvCxnSpPr>
        <p:spPr>
          <a:xfrm>
            <a:off x="2500298" y="4929198"/>
            <a:ext cx="2143140" cy="1000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8000" y="0"/>
            <a:ext cx="7176000" cy="1476000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400" dirty="0" smtClean="0"/>
              <a:t>   Структура инвестиций в основной капитал по направлениям воспроизводства основных фондов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04072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Безымянный5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" y="0"/>
            <a:ext cx="1967999" cy="14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0232" y="0"/>
            <a:ext cx="7143768" cy="1489076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800" dirty="0" smtClean="0"/>
              <a:t>   Структура инвестиций в основной капитал по источникам   финансирования </a:t>
            </a:r>
            <a:endParaRPr lang="ru-RU" sz="2800" dirty="0"/>
          </a:p>
        </p:txBody>
      </p:sp>
      <p:pic>
        <p:nvPicPr>
          <p:cNvPr id="4" name="Picture 4" descr="2038_new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" y="0"/>
            <a:ext cx="2015618" cy="1512000"/>
          </a:xfrm>
          <a:prstGeom prst="rect">
            <a:avLst/>
          </a:prstGeom>
          <a:noFill/>
        </p:spPr>
      </p:pic>
      <p:sp>
        <p:nvSpPr>
          <p:cNvPr id="10" name="Скругленный прямоугольник 9"/>
          <p:cNvSpPr/>
          <p:nvPr/>
        </p:nvSpPr>
        <p:spPr>
          <a:xfrm>
            <a:off x="4643438" y="2071678"/>
            <a:ext cx="4321175" cy="288925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прибыль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3438" y="2500306"/>
            <a:ext cx="4321175" cy="28733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резервные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фонды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3438" y="2928934"/>
            <a:ext cx="4321175" cy="28733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страховые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выплаты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4071934" y="2143116"/>
            <a:ext cx="520700" cy="534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071934" y="2714620"/>
            <a:ext cx="50482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071934" y="2714620"/>
            <a:ext cx="511175" cy="4032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4643438" y="3571876"/>
            <a:ext cx="4321175" cy="28733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кредиты</a:t>
            </a:r>
            <a:r>
              <a:rPr lang="ru-RU" b="1" dirty="0" smtClean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банков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643438" y="4071942"/>
            <a:ext cx="4321175" cy="288925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заемные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средства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других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организаций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43438" y="4572008"/>
            <a:ext cx="4320000" cy="288925"/>
          </a:xfrm>
          <a:prstGeom prst="roundRect">
            <a:avLst>
              <a:gd name="adj" fmla="val 19496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средства</a:t>
            </a:r>
            <a:r>
              <a:rPr lang="ru-RU" b="1" dirty="0" smtClean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из</a:t>
            </a:r>
            <a:r>
              <a:rPr lang="ru-RU" b="1" dirty="0" smtClean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бюджета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643438" y="5000636"/>
            <a:ext cx="4321175" cy="288925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средства</a:t>
            </a:r>
            <a:r>
              <a:rPr lang="ru-RU" b="1" dirty="0" smtClean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внебюджетных</a:t>
            </a:r>
            <a:r>
              <a:rPr lang="ru-RU" b="1" dirty="0" smtClean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фондов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43438" y="5429264"/>
            <a:ext cx="4321175" cy="287337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инвестиции из-за рубежа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43438" y="6357958"/>
            <a:ext cx="4320000" cy="288000"/>
          </a:xfrm>
          <a:prstGeom prst="round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прочие привлеченные средства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43438" y="5857892"/>
            <a:ext cx="4321175" cy="287337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средства, привлеченные для долевого строительства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4143372" y="3786190"/>
            <a:ext cx="473075" cy="1309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4143372" y="4214818"/>
            <a:ext cx="487362" cy="9493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4214810" y="4643446"/>
            <a:ext cx="439738" cy="431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143372" y="5214950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3750461" y="5536424"/>
            <a:ext cx="1214450" cy="5715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3761872" y="5096385"/>
            <a:ext cx="1018373" cy="68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3630613" y="4640263"/>
            <a:ext cx="0" cy="82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603625" y="5145088"/>
            <a:ext cx="0" cy="95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214810" y="5214950"/>
            <a:ext cx="431800" cy="431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одержимое 32"/>
          <p:cNvSpPr>
            <a:spLocks noGrp="1"/>
          </p:cNvSpPr>
          <p:nvPr>
            <p:ph idx="1"/>
          </p:nvPr>
        </p:nvSpPr>
        <p:spPr>
          <a:xfrm>
            <a:off x="2000232" y="2285992"/>
            <a:ext cx="2071702" cy="642942"/>
          </a:xfrm>
          <a:prstGeom prst="round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Собственные средства</a:t>
            </a: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000233" y="4929198"/>
            <a:ext cx="2214578" cy="642942"/>
          </a:xfrm>
          <a:prstGeom prst="round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Привлеченные</a:t>
            </a:r>
            <a:r>
              <a:rPr lang="ru-RU" sz="2000" b="1" dirty="0" smtClean="0">
                <a:latin typeface="Arial Narrow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средства</a:t>
            </a: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0" y="3429000"/>
            <a:ext cx="2000232" cy="928694"/>
          </a:xfrm>
          <a:prstGeom prst="roundRect">
            <a:avLst>
              <a:gd name="adj" fmla="val 2373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Источники финансирования</a:t>
            </a: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cxnSp>
        <p:nvCxnSpPr>
          <p:cNvPr id="44" name="Прямая соединительная линия 43"/>
          <p:cNvCxnSpPr>
            <a:stCxn id="37" idx="0"/>
            <a:endCxn id="33" idx="1"/>
          </p:cNvCxnSpPr>
          <p:nvPr/>
        </p:nvCxnSpPr>
        <p:spPr>
          <a:xfrm rot="5400000" flipH="1" flipV="1">
            <a:off x="1086174" y="2521405"/>
            <a:ext cx="828000" cy="100011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6200000" flipV="1">
            <a:off x="1035819" y="4393413"/>
            <a:ext cx="1000131" cy="9286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12000"/>
            <a:ext cx="8856984" cy="4725312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учитываются как инвестиции  в основной капитал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lnSpc>
                <a:spcPct val="11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на приобретение основных фондов, ранее находившихся на балансе других организаций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атраты на приобретение квартир в многоквартирных жилых домах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55600">
              <a:lnSpc>
                <a:spcPct val="11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на текущий и капитальный ремонт основных средств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255600">
              <a:lnSpc>
                <a:spcPct val="11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на приобретение активов, цена которых менее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тыс.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за исключением случаев, когда данные активы отражаются в бухгалтерском учете как основные средства.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55600">
              <a:lnSpc>
                <a:spcPct val="11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на приобретение земельных участков, объектов природопользования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договоров аренды, покупка лицензий, приобретение гудвилла, маркетинговых связей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15626" y="0"/>
            <a:ext cx="7128374" cy="1511999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/>
              <a:t>Что не включается в состав инвестиций в основной капитал</a:t>
            </a:r>
            <a:endParaRPr lang="ru-RU" sz="3200" dirty="0"/>
          </a:p>
        </p:txBody>
      </p:sp>
      <p:pic>
        <p:nvPicPr>
          <p:cNvPr id="4" name="Picture 4" descr="2038_new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" y="0"/>
            <a:ext cx="2015618" cy="151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3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47290" cy="5257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Picture 4" descr="shap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64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Эмблема_Росстата - цвет-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483" y="4149080"/>
            <a:ext cx="1197033" cy="1404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03649" y="2420888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7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</TotalTime>
  <Words>451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     Инвестиции  в           основной капитал</vt:lpstr>
      <vt:lpstr>  Понятия инвестиций и                 инвестиционной деятельности</vt:lpstr>
      <vt:lpstr>Субъекты инвестиционной    деятельности</vt:lpstr>
      <vt:lpstr>        Понятие инвестиций в основной   капитал.</vt:lpstr>
      <vt:lpstr> Структура инвестиций в основной капитал по видам основных фондов</vt:lpstr>
      <vt:lpstr>   Структура инвестиций в основной капитал по направлениям воспроизводства основных фондов</vt:lpstr>
      <vt:lpstr>   Структура инвестиций в основной капитал по источникам   финансирования </vt:lpstr>
      <vt:lpstr>Что не включается в состав инвестиций в основной капитал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Инвестиции в основной капитал</dc:title>
  <dc:creator>777</dc:creator>
  <cp:lastModifiedBy>Чеснокова Ирина Владимировна</cp:lastModifiedBy>
  <cp:revision>144</cp:revision>
  <dcterms:created xsi:type="dcterms:W3CDTF">2019-11-03T20:04:51Z</dcterms:created>
  <dcterms:modified xsi:type="dcterms:W3CDTF">2019-11-13T12:33:51Z</dcterms:modified>
</cp:coreProperties>
</file>