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334" r:id="rId2"/>
    <p:sldId id="283" r:id="rId3"/>
    <p:sldId id="337" r:id="rId4"/>
    <p:sldId id="284" r:id="rId5"/>
    <p:sldId id="333" r:id="rId6"/>
  </p:sldIdLst>
  <p:sldSz cx="18288000" cy="10287000"/>
  <p:notesSz cx="6858000" cy="9947275"/>
  <p:embeddedFontLst>
    <p:embeddedFont>
      <p:font typeface="Raleway Bold" panose="020B0803030101060003" pitchFamily="34" charset="-52"/>
      <p:regular r:id="rId8"/>
      <p:bold r:id="rId9"/>
    </p:embeddedFont>
    <p:embeddedFont>
      <p:font typeface="Raleway" panose="020B0503030101060003" pitchFamily="34" charset="-52"/>
      <p:regular r:id="rId10"/>
      <p:bold r:id="rId11"/>
      <p:italic r:id="rId12"/>
      <p:boldItalic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9398"/>
    <a:srgbClr val="37B9BF"/>
    <a:srgbClr val="38BBC2"/>
    <a:srgbClr val="1D1D1D"/>
    <a:srgbClr val="66FFCC"/>
    <a:srgbClr val="00FFFF"/>
    <a:srgbClr val="2F59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96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17874066994246"/>
                  <c:y val="-0.204434630424467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4400" b="1">
                      <a:latin typeface="Raleway" panose="020B0604020202020204" charset="-52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347-48D6-8485-CFBB492A8A01}"/>
                </c:ext>
              </c:extLst>
            </c:dLbl>
            <c:dLbl>
              <c:idx val="1"/>
              <c:layout>
                <c:manualLayout>
                  <c:x val="0.19565229952163016"/>
                  <c:y val="7.04495574108669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4400" b="1">
                      <a:latin typeface="Raleway" panose="020B0604020202020204" charset="-52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04392768279001"/>
                      <c:h val="0.14980252324682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347-48D6-8485-CFBB492A8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Raleway" panose="020B0604020202020204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47-48D6-8485-CFBB492A8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4400" b="1" baseline="0">
                      <a:latin typeface="Raleway" panose="020B0604020202020204" charset="-52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D46-44DC-8222-07B3D65E937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4400" b="1" baseline="0">
                      <a:latin typeface="Raleway" panose="020B0604020202020204" charset="-52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46-44DC-8222-07B3D65E93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aseline="0">
                    <a:latin typeface="Raleway" panose="020B0604020202020204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46-44DC-8222-07B3D65E9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7B882-4FE3-4EF1-A6DC-EF0E2705F479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E60C8-F7E7-4EF9-8B5D-17F2EF43F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86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E60C8-F7E7-4EF9-8B5D-17F2EF43F9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8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9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5.sv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13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svg"/><Relationship Id="rId5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46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13564509" y="6534893"/>
            <a:ext cx="6871883" cy="6871883"/>
            <a:chOff x="0" y="0"/>
            <a:chExt cx="2787650" cy="27876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1C2529">
                <a:alpha val="11765"/>
              </a:srgbClr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0" y="752475"/>
            <a:ext cx="6223488" cy="10591800"/>
            <a:chOff x="0" y="0"/>
            <a:chExt cx="6350000" cy="633984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-1856115" y="0"/>
            <a:ext cx="5590382" cy="5590382"/>
            <a:chOff x="0" y="0"/>
            <a:chExt cx="2787650" cy="278765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4FEE7"/>
            </a:solid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16230600" y="-781050"/>
            <a:ext cx="3067050" cy="3067050"/>
            <a:chOff x="0" y="0"/>
            <a:chExt cx="2787650" cy="278765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2700000">
            <a:off x="687402" y="8438466"/>
            <a:ext cx="647700" cy="64770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2700000">
            <a:off x="4214403" y="428625"/>
            <a:ext cx="647700" cy="64770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2700000">
            <a:off x="1602487" y="9125292"/>
            <a:ext cx="647700" cy="647700"/>
          </a:xfrm>
          <a:prstGeom prst="rect">
            <a:avLst/>
          </a:prstGeom>
        </p:spPr>
      </p:pic>
      <p:sp>
        <p:nvSpPr>
          <p:cNvPr id="17" name="AutoShape 17"/>
          <p:cNvSpPr/>
          <p:nvPr/>
        </p:nvSpPr>
        <p:spPr>
          <a:xfrm rot="-2700000">
            <a:off x="14965061" y="1693203"/>
            <a:ext cx="3200400" cy="1905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" name="TextBox 14"/>
          <p:cNvSpPr txBox="1"/>
          <p:nvPr/>
        </p:nvSpPr>
        <p:spPr>
          <a:xfrm>
            <a:off x="9837173" y="3106099"/>
            <a:ext cx="8077200" cy="43088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Raleway" pitchFamily="2" charset="-52"/>
              </a:rPr>
              <a:t>Оценка </a:t>
            </a:r>
            <a:r>
              <a:rPr lang="ru-RU" sz="6000" b="1" dirty="0">
                <a:solidFill>
                  <a:schemeClr val="bg1"/>
                </a:solidFill>
                <a:latin typeface="Raleway" pitchFamily="2" charset="-52"/>
              </a:rPr>
              <a:t>регулирующего воздействия </a:t>
            </a:r>
            <a:br>
              <a:rPr lang="ru-RU" sz="6000" b="1" dirty="0">
                <a:solidFill>
                  <a:schemeClr val="bg1"/>
                </a:solidFill>
                <a:latin typeface="Raleway" pitchFamily="2" charset="-52"/>
              </a:rPr>
            </a:br>
            <a:r>
              <a:rPr lang="ru-RU" sz="6000" b="1" dirty="0">
                <a:solidFill>
                  <a:schemeClr val="bg1"/>
                </a:solidFill>
                <a:latin typeface="Raleway" pitchFamily="2" charset="-52"/>
              </a:rPr>
              <a:t>в городе Смоленске </a:t>
            </a:r>
            <a:endParaRPr lang="en-US" sz="6000" b="1" dirty="0">
              <a:solidFill>
                <a:schemeClr val="bg1"/>
              </a:solidFill>
              <a:latin typeface="Raleway" pitchFamily="2" charset="-5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341" y="2223481"/>
            <a:ext cx="4079067" cy="402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2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8001000" y="-1885872"/>
            <a:ext cx="13463319" cy="13463319"/>
            <a:chOff x="-2540" y="-2540"/>
            <a:chExt cx="6355080" cy="6355080"/>
          </a:xfrm>
        </p:grpSpPr>
        <p:sp>
          <p:nvSpPr>
            <p:cNvPr id="3" name="Freeform 3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36464F">
                <a:alpha val="5882"/>
              </a:srgbClr>
            </a:solidFill>
          </p:spPr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532236" y="5123989"/>
            <a:ext cx="7996238" cy="7996238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1C2529">
                <a:alpha val="5882"/>
              </a:srgbClr>
            </a:solidFill>
          </p:spPr>
        </p:sp>
      </p:grpSp>
      <p:sp>
        <p:nvSpPr>
          <p:cNvPr id="6" name="AutoShape 6"/>
          <p:cNvSpPr/>
          <p:nvPr/>
        </p:nvSpPr>
        <p:spPr>
          <a:xfrm rot="-2700000">
            <a:off x="15771299" y="1612012"/>
            <a:ext cx="3200400" cy="190500"/>
          </a:xfrm>
          <a:prstGeom prst="rect">
            <a:avLst/>
          </a:prstGeom>
          <a:solidFill>
            <a:srgbClr val="36464F"/>
          </a:solidFill>
        </p:spPr>
      </p:sp>
      <p:pic>
        <p:nvPicPr>
          <p:cNvPr id="19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1028700" y="766502"/>
            <a:ext cx="689996" cy="524397"/>
          </a:xfrm>
          <a:prstGeom prst="rect">
            <a:avLst/>
          </a:prstGeom>
        </p:spPr>
      </p:pic>
      <p:sp>
        <p:nvSpPr>
          <p:cNvPr id="26" name="TextBox 26"/>
          <p:cNvSpPr txBox="1"/>
          <p:nvPr/>
        </p:nvSpPr>
        <p:spPr>
          <a:xfrm>
            <a:off x="2051041" y="791958"/>
            <a:ext cx="15913859" cy="10897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ru-RU" sz="4400" b="1" spc="258" dirty="0">
                <a:latin typeface="Raleway" pitchFamily="2" charset="-52"/>
              </a:rPr>
              <a:t>ОЦЕНКА РЕГУЛИРУЮЩЕГО ВОЗДЕЙСТВИЯ ПРОЕКТОВ МУНИЦИПАЛЬНЫХ </a:t>
            </a:r>
            <a:r>
              <a:rPr lang="ru-RU" sz="4400" b="1" spc="258" dirty="0" smtClean="0">
                <a:latin typeface="Raleway" pitchFamily="2" charset="-52"/>
              </a:rPr>
              <a:t>НПА</a:t>
            </a:r>
            <a:endParaRPr lang="ru-RU" sz="4400" b="1" spc="258" dirty="0">
              <a:latin typeface="Raleway" pitchFamily="2" charset="-52"/>
            </a:endParaRPr>
          </a:p>
        </p:txBody>
      </p:sp>
      <p:sp>
        <p:nvSpPr>
          <p:cNvPr id="15" name="AutoShape 6"/>
          <p:cNvSpPr/>
          <p:nvPr/>
        </p:nvSpPr>
        <p:spPr>
          <a:xfrm rot="-2700000">
            <a:off x="15771299" y="458800"/>
            <a:ext cx="3200400" cy="190500"/>
          </a:xfrm>
          <a:prstGeom prst="rect">
            <a:avLst/>
          </a:prstGeom>
          <a:solidFill>
            <a:srgbClr val="21AAA2"/>
          </a:solidFill>
        </p:spPr>
      </p:sp>
      <p:grpSp>
        <p:nvGrpSpPr>
          <p:cNvPr id="16" name="Group 5"/>
          <p:cNvGrpSpPr>
            <a:grpSpLocks noChangeAspect="1"/>
          </p:cNvGrpSpPr>
          <p:nvPr/>
        </p:nvGrpSpPr>
        <p:grpSpPr>
          <a:xfrm>
            <a:off x="15107676" y="7385358"/>
            <a:ext cx="3943350" cy="3943350"/>
            <a:chOff x="0" y="0"/>
            <a:chExt cx="2787650" cy="2787650"/>
          </a:xfrm>
        </p:grpSpPr>
        <p:sp>
          <p:nvSpPr>
            <p:cNvPr id="17" name="Freeform 6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1C2529"/>
            </a:solidFill>
          </p:spPr>
        </p:sp>
      </p:grpSp>
      <p:sp>
        <p:nvSpPr>
          <p:cNvPr id="7" name="TextBox 6"/>
          <p:cNvSpPr txBox="1"/>
          <p:nvPr/>
        </p:nvSpPr>
        <p:spPr>
          <a:xfrm>
            <a:off x="710071" y="6613038"/>
            <a:ext cx="6398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процедуры ОРВ 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проведены</a:t>
            </a:r>
          </a:p>
          <a:p>
            <a:pPr algn="ctr"/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в 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отношении </a:t>
            </a:r>
            <a:r>
              <a:rPr lang="ru-RU" sz="4400" b="1" dirty="0" smtClean="0">
                <a:solidFill>
                  <a:srgbClr val="2C9398"/>
                </a:solidFill>
                <a:latin typeface="Raleway" panose="020B0604020202020204" charset="-52"/>
              </a:rPr>
              <a:t>33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проектов НПА </a:t>
            </a:r>
            <a:endParaRPr lang="ru-RU" sz="5400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8774" y="5123989"/>
            <a:ext cx="6428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</a:p>
          <a:p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27271" y="1835189"/>
            <a:ext cx="6699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556" y="2727672"/>
            <a:ext cx="5291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2C9398"/>
                </a:solidFill>
                <a:latin typeface="Raleway" panose="020B0604020202020204" charset="-52"/>
              </a:rPr>
              <a:t>2021 год</a:t>
            </a:r>
            <a:endParaRPr lang="ru-RU" sz="8000" b="1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42912" y="3353242"/>
            <a:ext cx="6398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sp>
        <p:nvSpPr>
          <p:cNvPr id="10" name="AutoShape 2" descr="Уменьшение бесплатно ико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bject 28"/>
          <p:cNvSpPr txBox="1">
            <a:spLocks/>
          </p:cNvSpPr>
          <p:nvPr/>
        </p:nvSpPr>
        <p:spPr>
          <a:xfrm>
            <a:off x="252086" y="9897034"/>
            <a:ext cx="23200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403">
              <a:lnSpc>
                <a:spcPts val="1170"/>
              </a:lnSpc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615641" y="2903538"/>
            <a:ext cx="63842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из них  </a:t>
            </a:r>
            <a:r>
              <a:rPr lang="ru-RU" sz="4400" b="1" dirty="0">
                <a:solidFill>
                  <a:srgbClr val="2C9398"/>
                </a:solidFill>
                <a:latin typeface="Raleway" panose="020B0604020202020204" charset="-52"/>
              </a:rPr>
              <a:t>24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  положительных 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  <a:p>
            <a:pPr lvl="0"/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и  </a:t>
            </a:r>
            <a:r>
              <a:rPr lang="ru-RU" sz="4400" b="1" dirty="0">
                <a:solidFill>
                  <a:srgbClr val="2C9398"/>
                </a:solidFill>
                <a:latin typeface="Raleway" panose="020B0604020202020204" charset="-52"/>
              </a:rPr>
              <a:t>9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отрицательных заключений</a:t>
            </a:r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752214048"/>
              </p:ext>
            </p:extLst>
          </p:nvPr>
        </p:nvGraphicFramePr>
        <p:xfrm>
          <a:off x="8001001" y="3988882"/>
          <a:ext cx="7106676" cy="5217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7055422" y="1836125"/>
            <a:ext cx="8118682" cy="8118682"/>
            <a:chOff x="0" y="0"/>
            <a:chExt cx="2787650" cy="27876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1C2529">
                <a:alpha val="11765"/>
              </a:srgbClr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2120977" y="497398"/>
            <a:ext cx="15138323" cy="10496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997"/>
              </a:lnSpc>
            </a:pPr>
            <a:r>
              <a:rPr lang="ru-RU" sz="4400" b="1" spc="-342" dirty="0">
                <a:latin typeface="Raleway" pitchFamily="2" charset="-52"/>
              </a:rPr>
              <a:t>ЭКСПЕРТИЗА</a:t>
            </a:r>
            <a:r>
              <a:rPr lang="ru-RU" sz="6000" b="1" spc="-342" dirty="0">
                <a:latin typeface="Raleway" pitchFamily="2" charset="-52"/>
              </a:rPr>
              <a:t> </a:t>
            </a:r>
            <a:r>
              <a:rPr lang="ru-RU" sz="4400" b="1" spc="-342" dirty="0">
                <a:latin typeface="Raleway" pitchFamily="2" charset="-52"/>
              </a:rPr>
              <a:t>МУНИЦИПАЛЬНЫХ</a:t>
            </a:r>
            <a:r>
              <a:rPr lang="ru-RU" sz="6000" b="1" spc="-342" dirty="0">
                <a:latin typeface="Raleway" pitchFamily="2" charset="-52"/>
              </a:rPr>
              <a:t> </a:t>
            </a:r>
            <a:r>
              <a:rPr lang="ru-RU" sz="4400" b="1" spc="-342" dirty="0">
                <a:latin typeface="Raleway" pitchFamily="2" charset="-52"/>
              </a:rPr>
              <a:t>НПА</a:t>
            </a: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>
          <a:xfrm>
            <a:off x="-1768589" y="-2176337"/>
            <a:ext cx="5848350" cy="5848350"/>
            <a:chOff x="0" y="0"/>
            <a:chExt cx="2787650" cy="27876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sp>
        <p:nvSpPr>
          <p:cNvPr id="7" name="AutoShape 7"/>
          <p:cNvSpPr/>
          <p:nvPr/>
        </p:nvSpPr>
        <p:spPr>
          <a:xfrm rot="-2700000">
            <a:off x="-1066800" y="8867007"/>
            <a:ext cx="3200400" cy="19050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8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2700000">
            <a:off x="16477457" y="8934450"/>
            <a:ext cx="647700" cy="647700"/>
          </a:xfrm>
          <a:prstGeom prst="rect">
            <a:avLst/>
          </a:prstGeom>
        </p:spPr>
      </p:pic>
      <p:sp>
        <p:nvSpPr>
          <p:cNvPr id="9" name="AutoShape 9"/>
          <p:cNvSpPr/>
          <p:nvPr/>
        </p:nvSpPr>
        <p:spPr>
          <a:xfrm rot="-2700000">
            <a:off x="-1772073" y="8798331"/>
            <a:ext cx="3200400" cy="190500"/>
          </a:xfrm>
          <a:prstGeom prst="rect">
            <a:avLst/>
          </a:prstGeom>
          <a:solidFill>
            <a:srgbClr val="21AAA2"/>
          </a:solidFill>
        </p:spPr>
      </p:sp>
      <p:sp>
        <p:nvSpPr>
          <p:cNvPr id="10" name="AutoShape 10"/>
          <p:cNvSpPr/>
          <p:nvPr/>
        </p:nvSpPr>
        <p:spPr>
          <a:xfrm rot="-2700000">
            <a:off x="14333045" y="203660"/>
            <a:ext cx="3200400" cy="190500"/>
          </a:xfrm>
          <a:prstGeom prst="rect">
            <a:avLst/>
          </a:prstGeom>
          <a:solidFill>
            <a:srgbClr val="21AAA2"/>
          </a:solidFill>
        </p:spPr>
      </p: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-1768589" y="-899956"/>
            <a:ext cx="5022985" cy="5022985"/>
            <a:chOff x="-2540" y="-2540"/>
            <a:chExt cx="6355080" cy="6355080"/>
          </a:xfrm>
        </p:grpSpPr>
        <p:sp>
          <p:nvSpPr>
            <p:cNvPr id="12" name="Freeform 12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5" name="TextBox 3"/>
          <p:cNvSpPr txBox="1"/>
          <p:nvPr/>
        </p:nvSpPr>
        <p:spPr>
          <a:xfrm>
            <a:off x="991712" y="3858768"/>
            <a:ext cx="7320878" cy="29315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20"/>
              </a:lnSpc>
            </a:pPr>
            <a:r>
              <a:rPr lang="ru-RU" sz="8000" b="1" spc="229" dirty="0">
                <a:solidFill>
                  <a:srgbClr val="2C9398"/>
                </a:solidFill>
                <a:latin typeface="Raleway" pitchFamily="2" charset="-52"/>
              </a:rPr>
              <a:t>2021 год</a:t>
            </a:r>
          </a:p>
          <a:p>
            <a:pPr algn="ctr">
              <a:lnSpc>
                <a:spcPts val="3720"/>
              </a:lnSpc>
            </a:pPr>
            <a:endParaRPr lang="ru-RU" sz="3600" b="1" spc="229" dirty="0">
              <a:solidFill>
                <a:srgbClr val="2C9398"/>
              </a:solidFill>
              <a:latin typeface="Raleway" pitchFamily="2" charset="-52"/>
            </a:endParaRPr>
          </a:p>
          <a:p>
            <a:pPr algn="ctr"/>
            <a:endParaRPr lang="ru-RU" sz="2800" b="1" spc="229" dirty="0" smtClean="0">
              <a:solidFill>
                <a:srgbClr val="2C9398"/>
              </a:solidFill>
              <a:latin typeface="Raleway" pitchFamily="2" charset="-52"/>
            </a:endParaRPr>
          </a:p>
          <a:p>
            <a:pPr algn="ctr"/>
            <a:endParaRPr lang="ru-RU" sz="2800" b="1" spc="229" dirty="0">
              <a:solidFill>
                <a:srgbClr val="2C9398"/>
              </a:solidFill>
              <a:latin typeface="Raleway" pitchFamily="2" charset="-52"/>
            </a:endParaRPr>
          </a:p>
          <a:p>
            <a:pPr algn="ctr">
              <a:lnSpc>
                <a:spcPct val="150000"/>
              </a:lnSpc>
            </a:pPr>
            <a:r>
              <a:rPr lang="ru-RU" sz="2800" b="1" spc="229" dirty="0" smtClean="0">
                <a:solidFill>
                  <a:srgbClr val="2C9398"/>
                </a:solidFill>
                <a:latin typeface="Raleway" pitchFamily="2" charset="-52"/>
              </a:rPr>
              <a:t>экспертиза </a:t>
            </a:r>
            <a:r>
              <a:rPr lang="ru-RU" sz="2800" b="1" spc="229" dirty="0">
                <a:solidFill>
                  <a:srgbClr val="2C9398"/>
                </a:solidFill>
                <a:latin typeface="Raleway" pitchFamily="2" charset="-52"/>
              </a:rPr>
              <a:t>проведена</a:t>
            </a:r>
          </a:p>
          <a:p>
            <a:pPr algn="ctr">
              <a:lnSpc>
                <a:spcPts val="3720"/>
              </a:lnSpc>
            </a:pPr>
            <a:r>
              <a:rPr lang="ru-RU" sz="2800" b="1" spc="229" dirty="0">
                <a:solidFill>
                  <a:srgbClr val="2C9398"/>
                </a:solidFill>
                <a:latin typeface="Raleway" pitchFamily="2" charset="-52"/>
              </a:rPr>
              <a:t>в отношении </a:t>
            </a:r>
            <a:r>
              <a:rPr lang="ru-RU" sz="4400" b="1" spc="229" dirty="0">
                <a:solidFill>
                  <a:srgbClr val="2C9398"/>
                </a:solidFill>
                <a:latin typeface="Raleway" pitchFamily="2" charset="-52"/>
              </a:rPr>
              <a:t>14</a:t>
            </a:r>
            <a:r>
              <a:rPr lang="ru-RU" sz="2800" b="1" spc="229" dirty="0">
                <a:solidFill>
                  <a:srgbClr val="2C9398"/>
                </a:solidFill>
                <a:latin typeface="Raleway" pitchFamily="2" charset="-52"/>
              </a:rPr>
              <a:t> НПА</a:t>
            </a:r>
          </a:p>
        </p:txBody>
      </p:sp>
      <p:pic>
        <p:nvPicPr>
          <p:cNvPr id="17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2700000">
            <a:off x="3960372" y="8476457"/>
            <a:ext cx="647700" cy="647700"/>
          </a:xfrm>
          <a:prstGeom prst="rect">
            <a:avLst/>
          </a:prstGeom>
        </p:spPr>
      </p:pic>
      <p:sp>
        <p:nvSpPr>
          <p:cNvPr id="20" name="object 28"/>
          <p:cNvSpPr txBox="1">
            <a:spLocks/>
          </p:cNvSpPr>
          <p:nvPr/>
        </p:nvSpPr>
        <p:spPr>
          <a:xfrm>
            <a:off x="325111" y="9907135"/>
            <a:ext cx="208289" cy="187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403">
              <a:lnSpc>
                <a:spcPts val="1170"/>
              </a:lnSpc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8" name="AutoShape 6"/>
          <p:cNvSpPr/>
          <p:nvPr/>
        </p:nvSpPr>
        <p:spPr>
          <a:xfrm rot="-2700000">
            <a:off x="7265031" y="6193871"/>
            <a:ext cx="3200400" cy="190500"/>
          </a:xfrm>
          <a:prstGeom prst="rect">
            <a:avLst/>
          </a:prstGeom>
          <a:solidFill>
            <a:srgbClr val="36464F"/>
          </a:solidFill>
        </p:spPr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782109882"/>
              </p:ext>
            </p:extLst>
          </p:nvPr>
        </p:nvGraphicFramePr>
        <p:xfrm>
          <a:off x="10675040" y="1896922"/>
          <a:ext cx="6802441" cy="532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1542248" y="6925173"/>
            <a:ext cx="63842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из них  </a:t>
            </a:r>
            <a:r>
              <a:rPr lang="ru-RU" sz="4400" b="1" dirty="0" smtClean="0">
                <a:solidFill>
                  <a:srgbClr val="2C9398"/>
                </a:solidFill>
                <a:latin typeface="Raleway" panose="020B0604020202020204" charset="-52"/>
              </a:rPr>
              <a:t>5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  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положительных 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  <a:p>
            <a:pPr lvl="0"/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и  </a:t>
            </a:r>
            <a:r>
              <a:rPr lang="ru-RU" sz="4400" b="1" dirty="0">
                <a:solidFill>
                  <a:srgbClr val="2C9398"/>
                </a:solidFill>
                <a:latin typeface="Raleway" panose="020B0604020202020204" charset="-52"/>
              </a:rPr>
              <a:t>9</a:t>
            </a:r>
            <a:r>
              <a:rPr lang="ru-RU" sz="2800" b="1" dirty="0">
                <a:solidFill>
                  <a:srgbClr val="2C9398"/>
                </a:solidFill>
                <a:latin typeface="Raleway" panose="020B0604020202020204" charset="-52"/>
              </a:rPr>
              <a:t> </a:t>
            </a:r>
            <a:r>
              <a:rPr lang="ru-RU" sz="2800" b="1" dirty="0" smtClean="0">
                <a:solidFill>
                  <a:srgbClr val="2C9398"/>
                </a:solidFill>
                <a:latin typeface="Raleway" panose="020B0604020202020204" charset="-52"/>
              </a:rPr>
              <a:t>отрицательных заключений</a:t>
            </a:r>
            <a:endParaRPr lang="ru-RU" sz="2800" b="1" dirty="0">
              <a:solidFill>
                <a:srgbClr val="2C9398"/>
              </a:solidFill>
              <a:latin typeface="Raleway" panose="020B0604020202020204" charset="-52"/>
            </a:endParaRPr>
          </a:p>
        </p:txBody>
      </p:sp>
      <p:pic>
        <p:nvPicPr>
          <p:cNvPr id="21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4030038" y="812280"/>
            <a:ext cx="689996" cy="5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0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/>
          <p:cNvSpPr/>
          <p:nvPr/>
        </p:nvSpPr>
        <p:spPr>
          <a:xfrm rot="-2700000">
            <a:off x="-571500" y="164052"/>
            <a:ext cx="3200400" cy="190500"/>
          </a:xfrm>
          <a:prstGeom prst="rect">
            <a:avLst/>
          </a:prstGeom>
          <a:solidFill>
            <a:srgbClr val="21AAA2"/>
          </a:solidFill>
        </p:spPr>
      </p:sp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14630400" y="7164288"/>
            <a:ext cx="5715000" cy="5715000"/>
            <a:chOff x="0" y="0"/>
            <a:chExt cx="2787650" cy="27876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grpSp>
        <p:nvGrpSpPr>
          <p:cNvPr id="7" name="Group 7"/>
          <p:cNvGrpSpPr>
            <a:grpSpLocks noChangeAspect="1"/>
          </p:cNvGrpSpPr>
          <p:nvPr/>
        </p:nvGrpSpPr>
        <p:grpSpPr>
          <a:xfrm>
            <a:off x="10744200" y="8496300"/>
            <a:ext cx="5124450" cy="5124450"/>
            <a:chOff x="-2540" y="-2540"/>
            <a:chExt cx="6355080" cy="6355080"/>
          </a:xfrm>
        </p:grpSpPr>
        <p:sp>
          <p:nvSpPr>
            <p:cNvPr id="8" name="Freeform 8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36464F"/>
            </a:solidFill>
          </p:spPr>
        </p:sp>
      </p:grpSp>
      <p:pic>
        <p:nvPicPr>
          <p:cNvPr id="19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697150" y="647700"/>
            <a:ext cx="689996" cy="524397"/>
          </a:xfrm>
          <a:prstGeom prst="rect">
            <a:avLst/>
          </a:prstGeom>
        </p:spPr>
      </p:pic>
      <p:sp>
        <p:nvSpPr>
          <p:cNvPr id="21" name="TextBox 26"/>
          <p:cNvSpPr txBox="1"/>
          <p:nvPr/>
        </p:nvSpPr>
        <p:spPr>
          <a:xfrm>
            <a:off x="1524000" y="791958"/>
            <a:ext cx="16440901" cy="75405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200"/>
              </a:lnSpc>
            </a:pPr>
            <a:r>
              <a:rPr lang="ru-RU" sz="4000" b="1" spc="258" dirty="0">
                <a:latin typeface="Raleway" pitchFamily="2" charset="-52"/>
              </a:rPr>
              <a:t>За 2021 год </a:t>
            </a:r>
            <a:r>
              <a:rPr lang="ru-RU" sz="4000" b="1" spc="258" dirty="0" smtClean="0">
                <a:latin typeface="Raleway" pitchFamily="2" charset="-52"/>
              </a:rPr>
              <a:t>проведены </a:t>
            </a:r>
            <a:r>
              <a:rPr lang="ru-RU" sz="4000" b="1" spc="258" dirty="0">
                <a:latin typeface="Raleway" pitchFamily="2" charset="-52"/>
              </a:rPr>
              <a:t>ОРВ и </a:t>
            </a:r>
            <a:r>
              <a:rPr lang="ru-RU" sz="4000" b="1" spc="258" dirty="0" smtClean="0">
                <a:latin typeface="Raleway" pitchFamily="2" charset="-52"/>
              </a:rPr>
              <a:t>экспертиза в </a:t>
            </a:r>
            <a:r>
              <a:rPr lang="ru-RU" sz="4000" b="1" spc="258" dirty="0">
                <a:latin typeface="Raleway" pitchFamily="2" charset="-52"/>
              </a:rPr>
              <a:t>отношении:</a:t>
            </a:r>
          </a:p>
          <a:p>
            <a:pPr>
              <a:lnSpc>
                <a:spcPts val="4200"/>
              </a:lnSpc>
            </a:pPr>
            <a:endParaRPr lang="ru-RU" sz="4400" b="1" spc="258" dirty="0">
              <a:solidFill>
                <a:srgbClr val="36464F"/>
              </a:solidFill>
              <a:latin typeface="Raleway" pitchFamily="2" charset="-52"/>
            </a:endParaRPr>
          </a:p>
          <a:p>
            <a:pPr>
              <a:lnSpc>
                <a:spcPts val="4200"/>
              </a:lnSpc>
            </a:pPr>
            <a:r>
              <a:rPr lang="ru-RU" sz="4800" b="1" spc="258" dirty="0">
                <a:solidFill>
                  <a:srgbClr val="36464F"/>
                </a:solidFill>
                <a:latin typeface="Raleway" pitchFamily="2" charset="-52"/>
              </a:rPr>
              <a:t>	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-  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13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  административных регламентов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 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16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  порядков предоставления субсидий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 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18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  другое </a:t>
            </a:r>
          </a:p>
          <a:p>
            <a:pPr>
              <a:lnSpc>
                <a:spcPts val="4200"/>
              </a:lnSpc>
            </a:pPr>
            <a:r>
              <a:rPr lang="ru-RU" sz="4000" b="1" spc="258" dirty="0" smtClean="0">
                <a:solidFill>
                  <a:srgbClr val="36464F"/>
                </a:solidFill>
                <a:latin typeface="Raleway" pitchFamily="2" charset="-52"/>
              </a:rPr>
              <a:t>   </a:t>
            </a:r>
            <a:endParaRPr lang="ru-RU" sz="4000" b="1" spc="258" dirty="0">
              <a:solidFill>
                <a:srgbClr val="36464F"/>
              </a:solidFill>
              <a:latin typeface="Raleway" pitchFamily="2" charset="-52"/>
            </a:endParaRPr>
          </a:p>
          <a:p>
            <a:pPr algn="just">
              <a:lnSpc>
                <a:spcPts val="4200"/>
              </a:lnSpc>
            </a:pPr>
            <a:r>
              <a:rPr lang="ru-RU" sz="4000" b="1" spc="258" dirty="0">
                <a:latin typeface="Raleway" pitchFamily="2" charset="-52"/>
              </a:rPr>
              <a:t>Разработчики проектов НПА и </a:t>
            </a:r>
            <a:r>
              <a:rPr lang="ru-RU" sz="4000" b="1" spc="258" dirty="0" smtClean="0">
                <a:latin typeface="Raleway" pitchFamily="2" charset="-52"/>
              </a:rPr>
              <a:t>действующих </a:t>
            </a:r>
            <a:r>
              <a:rPr lang="ru-RU" sz="4000" b="1" spc="258" dirty="0">
                <a:latin typeface="Raleway" pitchFamily="2" charset="-52"/>
              </a:rPr>
              <a:t>НПА:</a:t>
            </a:r>
          </a:p>
          <a:p>
            <a:pPr>
              <a:lnSpc>
                <a:spcPts val="4200"/>
              </a:lnSpc>
            </a:pPr>
            <a:r>
              <a:rPr lang="ru-RU" sz="4400" b="1" spc="258" dirty="0">
                <a:solidFill>
                  <a:srgbClr val="36464F"/>
                </a:solidFill>
                <a:latin typeface="Raleway" pitchFamily="2" charset="-52"/>
              </a:rPr>
              <a:t>	</a:t>
            </a:r>
            <a:endParaRPr lang="ru-RU" sz="4400" b="1" spc="258" dirty="0" smtClean="0">
              <a:solidFill>
                <a:srgbClr val="36464F"/>
              </a:solidFill>
              <a:latin typeface="Raleway" pitchFamily="2" charset="-52"/>
            </a:endParaRPr>
          </a:p>
          <a:p>
            <a:pPr>
              <a:lnSpc>
                <a:spcPts val="4200"/>
              </a:lnSpc>
            </a:pPr>
            <a:r>
              <a:rPr lang="ru-RU" sz="4000" b="1" spc="258" dirty="0" smtClean="0">
                <a:solidFill>
                  <a:srgbClr val="36464F"/>
                </a:solidFill>
                <a:latin typeface="Raleway" pitchFamily="2" charset="-52"/>
              </a:rPr>
              <a:t>	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- управление </a:t>
            </a:r>
            <a:r>
              <a:rPr lang="ru-RU" sz="3600" b="1" spc="258" dirty="0" smtClean="0">
                <a:solidFill>
                  <a:srgbClr val="2C9398"/>
                </a:solidFill>
                <a:latin typeface="Raleway" pitchFamily="2" charset="-52"/>
              </a:rPr>
              <a:t>инвестиций (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10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)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управление архитектуры и </a:t>
            </a:r>
            <a:r>
              <a:rPr lang="ru-RU" sz="3600" b="1" spc="258" dirty="0" smtClean="0">
                <a:solidFill>
                  <a:srgbClr val="2C9398"/>
                </a:solidFill>
                <a:latin typeface="Raleway" pitchFamily="2" charset="-52"/>
              </a:rPr>
              <a:t>градостроительства (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8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)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управление имущественных, земельных и жилищных отношений (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6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)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Управление жилищно-коммунального хозяйства (</a:t>
            </a:r>
            <a:r>
              <a:rPr lang="ru-RU" sz="4400" b="1" spc="258" dirty="0">
                <a:solidFill>
                  <a:srgbClr val="2C9398"/>
                </a:solidFill>
                <a:latin typeface="Raleway" pitchFamily="2" charset="-52"/>
              </a:rPr>
              <a:t>5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)</a:t>
            </a:r>
          </a:p>
          <a:p>
            <a:pPr>
              <a:lnSpc>
                <a:spcPts val="4200"/>
              </a:lnSpc>
            </a:pP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	- другие </a:t>
            </a:r>
            <a:r>
              <a:rPr lang="ru-RU" sz="3600" b="1" spc="258" dirty="0" smtClean="0">
                <a:solidFill>
                  <a:srgbClr val="2C9398"/>
                </a:solidFill>
                <a:latin typeface="Raleway" pitchFamily="2" charset="-52"/>
              </a:rPr>
              <a:t>управления/комитеты (</a:t>
            </a:r>
            <a:r>
              <a:rPr lang="ru-RU" sz="4400" b="1" spc="258" dirty="0" smtClean="0">
                <a:solidFill>
                  <a:srgbClr val="2C9398"/>
                </a:solidFill>
                <a:latin typeface="Raleway" pitchFamily="2" charset="-52"/>
              </a:rPr>
              <a:t>18</a:t>
            </a:r>
            <a:r>
              <a:rPr lang="ru-RU" sz="3600" b="1" spc="258" dirty="0">
                <a:solidFill>
                  <a:srgbClr val="2C9398"/>
                </a:solidFill>
                <a:latin typeface="Raleway" pitchFamily="2" charset="-52"/>
              </a:rPr>
              <a:t>)</a:t>
            </a:r>
          </a:p>
        </p:txBody>
      </p:sp>
      <p:sp>
        <p:nvSpPr>
          <p:cNvPr id="22" name="object 28"/>
          <p:cNvSpPr txBox="1">
            <a:spLocks/>
          </p:cNvSpPr>
          <p:nvPr/>
        </p:nvSpPr>
        <p:spPr>
          <a:xfrm>
            <a:off x="304800" y="9867900"/>
            <a:ext cx="20828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403">
              <a:lnSpc>
                <a:spcPts val="1170"/>
              </a:lnSpc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46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2509622" y="2057403"/>
            <a:ext cx="5970237" cy="5919523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6615699" y="1788453"/>
            <a:ext cx="8118682" cy="8118682"/>
            <a:chOff x="0" y="0"/>
            <a:chExt cx="2787650" cy="27876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1C2529">
                <a:alpha val="11765"/>
              </a:srgbClr>
            </a:solidFill>
          </p:spPr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926337" y="1367905"/>
            <a:ext cx="7298517" cy="7298517"/>
            <a:chOff x="-2540" y="-2540"/>
            <a:chExt cx="6355080" cy="6355080"/>
          </a:xfrm>
        </p:grpSpPr>
        <p:sp>
          <p:nvSpPr>
            <p:cNvPr id="7" name="Freeform 7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21AAA2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0" y="752475"/>
            <a:ext cx="6223488" cy="10591800"/>
            <a:chOff x="0" y="0"/>
            <a:chExt cx="6350000" cy="633984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-1856115" y="0"/>
            <a:ext cx="5590382" cy="5590382"/>
            <a:chOff x="0" y="0"/>
            <a:chExt cx="2787650" cy="278765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4FEE7"/>
            </a:solid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16230600" y="-781050"/>
            <a:ext cx="3067050" cy="3067050"/>
            <a:chOff x="0" y="0"/>
            <a:chExt cx="2787650" cy="278765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21AAA2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700000">
            <a:off x="687402" y="8438466"/>
            <a:ext cx="647700" cy="64770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2700000">
            <a:off x="4214403" y="428625"/>
            <a:ext cx="647700" cy="64770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2700000">
            <a:off x="1602487" y="9125292"/>
            <a:ext cx="647700" cy="647700"/>
          </a:xfrm>
          <a:prstGeom prst="rect">
            <a:avLst/>
          </a:prstGeom>
        </p:spPr>
      </p:pic>
      <p:sp>
        <p:nvSpPr>
          <p:cNvPr id="17" name="AutoShape 17"/>
          <p:cNvSpPr/>
          <p:nvPr/>
        </p:nvSpPr>
        <p:spPr>
          <a:xfrm rot="-2700000">
            <a:off x="14965061" y="1693203"/>
            <a:ext cx="3200400" cy="190500"/>
          </a:xfrm>
          <a:prstGeom prst="rect">
            <a:avLst/>
          </a:prstGeom>
          <a:solidFill>
            <a:srgbClr val="FFFFFF"/>
          </a:solidFill>
        </p:spPr>
      </p:sp>
      <p:grpSp>
        <p:nvGrpSpPr>
          <p:cNvPr id="19" name="Group 19"/>
          <p:cNvGrpSpPr/>
          <p:nvPr/>
        </p:nvGrpSpPr>
        <p:grpSpPr>
          <a:xfrm>
            <a:off x="8168408" y="4036851"/>
            <a:ext cx="8753108" cy="3549116"/>
            <a:chOff x="0" y="-29268"/>
            <a:chExt cx="11670811" cy="4732154"/>
          </a:xfrm>
        </p:grpSpPr>
        <p:sp>
          <p:nvSpPr>
            <p:cNvPr id="20" name="TextBox 20"/>
            <p:cNvSpPr txBox="1"/>
            <p:nvPr/>
          </p:nvSpPr>
          <p:spPr>
            <a:xfrm>
              <a:off x="2088813" y="-29268"/>
              <a:ext cx="9504380" cy="6306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4025"/>
                </a:lnSpc>
              </a:pPr>
              <a:endParaRPr lang="en-US" sz="2875" spc="316" dirty="0">
                <a:solidFill>
                  <a:srgbClr val="FFFFFF"/>
                </a:solidFill>
                <a:latin typeface="Raleway Bold"/>
              </a:endParaRP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2206477"/>
              <a:ext cx="11670811" cy="24964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263"/>
                </a:lnSpc>
              </a:pPr>
              <a:r>
                <a:rPr lang="ru-RU" sz="6725" spc="67" dirty="0">
                  <a:solidFill>
                    <a:srgbClr val="FFFFFF"/>
                  </a:solidFill>
                  <a:latin typeface="Raleway" panose="020B0604020202020204" charset="-52"/>
                </a:rPr>
                <a:t>СПАСИБО ЗА ВНИМАНИЕ!</a:t>
              </a:r>
              <a:endParaRPr lang="en-US" sz="6725" spc="67" dirty="0">
                <a:solidFill>
                  <a:srgbClr val="FFFFFF"/>
                </a:solidFill>
                <a:latin typeface="Raleway" panose="020B0604020202020204" charset="-52"/>
              </a:endParaRPr>
            </a:p>
          </p:txBody>
        </p:sp>
      </p:grp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010737"/>
              </p:ext>
            </p:extLst>
          </p:nvPr>
        </p:nvGraphicFramePr>
        <p:xfrm>
          <a:off x="4626592" y="3469135"/>
          <a:ext cx="1736295" cy="3348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CorelDRAW" r:id="rId7" imgW="2447355" imgH="4721355" progId="CorelDraw.Graphic.23">
                  <p:embed/>
                </p:oleObj>
              </mc:Choice>
              <mc:Fallback>
                <p:oleObj name="CorelDRAW" r:id="rId7" imgW="2447355" imgH="4721355" progId="CorelDraw.Graphic.23">
                  <p:embed/>
                  <p:pic>
                    <p:nvPicPr>
                      <p:cNvPr id="23" name="Объект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26592" y="3469135"/>
                        <a:ext cx="1736295" cy="3348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89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6867</TotalTime>
  <Words>140</Words>
  <Application>Microsoft Office PowerPoint</Application>
  <PresentationFormat>Произвольный</PresentationFormat>
  <Paragraphs>39</Paragraphs>
  <Slides>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Raleway Bold</vt:lpstr>
      <vt:lpstr>Raleway</vt:lpstr>
      <vt:lpstr>Times New Roman</vt:lpstr>
      <vt:lpstr>Arial</vt:lpstr>
      <vt:lpstr>Calibri</vt:lpstr>
      <vt:lpstr>Office Theme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Городская культура и идентичность смоленска</dc:title>
  <dc:creator>Пользователь</dc:creator>
  <cp:lastModifiedBy>Титова Светлана Николаевна</cp:lastModifiedBy>
  <cp:revision>294</cp:revision>
  <cp:lastPrinted>2021-12-01T08:30:50Z</cp:lastPrinted>
  <dcterms:created xsi:type="dcterms:W3CDTF">2006-08-16T00:00:00Z</dcterms:created>
  <dcterms:modified xsi:type="dcterms:W3CDTF">2022-01-27T14:04:30Z</dcterms:modified>
  <dc:identifier>DAEtdMkjpZE</dc:identifier>
</cp:coreProperties>
</file>