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61" r:id="rId3"/>
    <p:sldId id="260" r:id="rId4"/>
    <p:sldId id="262" r:id="rId5"/>
    <p:sldId id="263" r:id="rId6"/>
  </p:sldIdLst>
  <p:sldSz cx="9144000" cy="6858000" type="screen4x3"/>
  <p:notesSz cx="6858000" cy="9947275"/>
  <p:custDataLst>
    <p:tags r:id="rId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E9946EE-7F4F-46DC-A6F4-A475527B100B}">
          <p14:sldIdLst>
            <p14:sldId id="256"/>
            <p14:sldId id="261"/>
          </p14:sldIdLst>
        </p14:section>
        <p14:section name="Раздел без заголовка" id="{2EB7E88C-F9BC-48A4-9D34-7B27DFA602FE}">
          <p14:sldIdLst>
            <p14:sldId id="260"/>
            <p14:sldId id="262"/>
            <p14:sldId id="26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68"/>
    <a:srgbClr val="2F5A12"/>
    <a:srgbClr val="6B625D"/>
    <a:srgbClr val="FFFFFF"/>
    <a:srgbClr val="F0EA00"/>
    <a:srgbClr val="4D7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5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102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>
                <a:latin typeface="+mj-lt"/>
              </a:rPr>
              <a:t>2021 год</a:t>
            </a:r>
            <a:endParaRPr lang="ru-RU" sz="1600" dirty="0">
              <a:latin typeface="+mj-lt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06356535089448"/>
          <c:y val="0.37003440783898173"/>
          <c:w val="0.71787286929821104"/>
          <c:h val="0.495518791544084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4.3922122181793644E-2"/>
                  <c:y val="-0.350730406578312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6319193327972015E-2"/>
                  <c:y val="0.11217166446835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tx1"/>
              </a:solidFill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17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gradFill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>
                <a:latin typeface="+mj-lt"/>
              </a:rPr>
              <a:t>2019</a:t>
            </a:r>
            <a:r>
              <a:rPr lang="ru-RU" sz="1600" baseline="0" dirty="0" smtClean="0">
                <a:latin typeface="+mj-lt"/>
              </a:rPr>
              <a:t> год</a:t>
            </a:r>
            <a:endParaRPr lang="ru-RU" sz="1600" dirty="0">
              <a:latin typeface="+mj-lt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3467946657776675"/>
                  <c:y val="-0.166914072088177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269080702347266"/>
                  <c:y val="9.9277961682816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tx1"/>
              </a:solidFill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26</c:v>
                </c:pt>
                <c:pt idx="1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gradFill flip="none" rotWithShape="1"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2700000" scaled="1"/>
      <a:tileRect/>
    </a:gradFill>
    <a:ln>
      <a:solidFill>
        <a:schemeClr val="bg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>
                <a:latin typeface="+mj-lt"/>
              </a:rPr>
              <a:t>2020</a:t>
            </a:r>
            <a:r>
              <a:rPr lang="ru-RU" sz="1600" baseline="0" dirty="0" smtClean="0"/>
              <a:t> год</a:t>
            </a:r>
            <a:endParaRPr lang="ru-RU" sz="16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20917403307485316"/>
                  <c:y val="-0.2015883459158592"/>
                </c:manualLayout>
              </c:layout>
              <c:spPr>
                <a:solidFill>
                  <a:schemeClr val="tx1"/>
                </a:solidFill>
              </c:spPr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6294565505461629E-2"/>
                  <c:y val="7.4035247212889316E-2"/>
                </c:manualLayout>
              </c:layout>
              <c:spPr>
                <a:solidFill>
                  <a:schemeClr val="tx1"/>
                </a:solidFill>
              </c:spPr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28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gradFill flip="none" rotWithShape="1"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2700000" scaled="1"/>
      <a:tileRect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600" dirty="0" smtClean="0"/>
              <a:t>20</a:t>
            </a:r>
            <a:r>
              <a:rPr lang="ru-RU" sz="1600" dirty="0" smtClean="0"/>
              <a:t>21 год</a:t>
            </a:r>
            <a:endParaRPr lang="ru-RU" sz="16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solidFill>
                <a:schemeClr val="tx1"/>
              </a:solidFill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gradFill flip="none" rotWithShape="1"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0" scaled="1"/>
      <a:tileRect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 dirty="0" smtClean="0"/>
              <a:t>2019</a:t>
            </a:r>
            <a:r>
              <a:rPr lang="ru-RU" sz="1600" baseline="0" dirty="0" smtClean="0"/>
              <a:t> год</a:t>
            </a:r>
            <a:endParaRPr lang="ru-RU" sz="16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chemeClr val="accent1"/>
              </a:solidFill>
            </c:spPr>
          </c:dPt>
          <c:dLbls>
            <c:dLbl>
              <c:idx val="0"/>
              <c:layout>
                <c:manualLayout>
                  <c:x val="-0.14083395795793807"/>
                  <c:y val="-0.20514956237684095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sz="1400" dirty="0">
                        <a:solidFill>
                          <a:schemeClr val="bg1"/>
                        </a:solidFill>
                      </a:rPr>
                      <a:t>10</a:t>
                    </a:r>
                  </a:p>
                </c:rich>
              </c:tx>
              <c:spPr>
                <a:solidFill>
                  <a:schemeClr val="tx1"/>
                </a:solidFill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4894403970240848E-2"/>
                  <c:y val="4.1871809470247337E-2"/>
                </c:manualLayout>
              </c:layout>
              <c:spPr>
                <a:solidFill>
                  <a:schemeClr val="tx1"/>
                </a:solidFill>
              </c:spPr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gradFill flip="none" rotWithShape="1"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0" scaled="1"/>
      <a:tileRect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/>
              <a:t>2020 год</a:t>
            </a:r>
            <a:endParaRPr lang="ru-RU" sz="16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889887395455324E-2"/>
          <c:y val="0.28855171077203157"/>
          <c:w val="0.85494831819998862"/>
          <c:h val="0.632895191921607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solidFill>
                <a:schemeClr val="tx1"/>
              </a:solidFill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</c:v>
                </c:pt>
                <c:pt idx="1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gradFill flip="none" rotWithShape="1"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2700000" scaled="1"/>
      <a:tileRect/>
    </a:gra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3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853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1234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5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5747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026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245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39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27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820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311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30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19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709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36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62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wdUpDiag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834C4-EE5D-425F-8AF1-652493F7169A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8FA013B-BABD-4BC7-8158-763201DCF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16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6693" y="1989056"/>
            <a:ext cx="6221691" cy="3374796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Эффективность  работы института оценки регулирующего воздействия 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в городе Смоленске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b="1" dirty="0"/>
          </a:p>
        </p:txBody>
      </p:sp>
      <p:pic>
        <p:nvPicPr>
          <p:cNvPr id="4" name="Picture 3" descr="C:\Users\siv\Desktop\smol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210439"/>
            <a:ext cx="1772612" cy="166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89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913640" cy="6858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1400" dirty="0" smtClean="0">
                <a:solidFill>
                  <a:schemeClr val="tx1"/>
                </a:solidFill>
              </a:rPr>
              <a:t>ЭФФЕКТИВНОСТЬ РАБОТЫ ИНСТИТУТА ОЦЕНКИ РЕГУЛИРУЮЩЕГО ВОЗДЕЙСТВИЯ В ГОРОДЕ СМОЛЕНСКЕ</a:t>
            </a:r>
            <a:endParaRPr lang="ru-RU" sz="14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224594" y="2710169"/>
            <a:ext cx="3669754" cy="358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1400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080" y="1093510"/>
            <a:ext cx="647699" cy="582601"/>
          </a:xfrm>
          <a:prstGeom prst="rect">
            <a:avLst/>
          </a:prstGeom>
        </p:spPr>
      </p:pic>
      <p:sp>
        <p:nvSpPr>
          <p:cNvPr id="16" name="Объект 2"/>
          <p:cNvSpPr txBox="1">
            <a:spLocks/>
          </p:cNvSpPr>
          <p:nvPr/>
        </p:nvSpPr>
        <p:spPr>
          <a:xfrm>
            <a:off x="3023779" y="1093510"/>
            <a:ext cx="4095750" cy="5626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14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ОЦЕНКА РЕГУЛИРУЮЩЕГО ВОЗДЕЙСТВИЯ ПРОЕКТОВ МУНИЦИПАЛЬНЫХ НПА</a:t>
            </a:r>
          </a:p>
          <a:p>
            <a:pPr marL="0" indent="0" algn="ctr">
              <a:buFont typeface="Wingdings 3" charset="2"/>
              <a:buNone/>
            </a:pPr>
            <a:endParaRPr lang="ru-RU" sz="1400" b="1" dirty="0" smtClean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endParaRPr lang="ru-RU" sz="1400" b="1" dirty="0" smtClean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endParaRPr lang="ru-RU" sz="1400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500563" y="4191885"/>
            <a:ext cx="2282824" cy="5922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1000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1913642" y="1656187"/>
            <a:ext cx="5392228" cy="46484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 период 2016-20</a:t>
            </a:r>
            <a:r>
              <a:rPr lang="en-US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 </a:t>
            </a:r>
            <a:r>
              <a:rPr lang="ru-RU" sz="1200" b="1" dirty="0" err="1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г.г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процедуры ОРВ проведены в отношении </a:t>
            </a:r>
            <a:r>
              <a:rPr lang="en-US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</a:t>
            </a:r>
            <a:r>
              <a:rPr lang="en-US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 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проектов 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НПА </a:t>
            </a:r>
          </a:p>
          <a:p>
            <a:pPr marL="0" indent="0" algn="ctr">
              <a:buNone/>
            </a:pP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2016 г. – 15,   из них </a:t>
            </a:r>
            <a:r>
              <a:rPr lang="en-US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11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положительных и 4 отрицательных </a:t>
            </a:r>
          </a:p>
          <a:p>
            <a:pPr marL="0" indent="0" algn="ctr">
              <a:buNone/>
            </a:pP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2017 г. – 43,   из них 34 положительных и 9 отрицательных</a:t>
            </a:r>
          </a:p>
          <a:p>
            <a:pPr marL="0" indent="0" algn="ctr">
              <a:buNone/>
            </a:pP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18 г. – 29,   из них 26 положительных и 3 отрицательных</a:t>
            </a:r>
          </a:p>
          <a:p>
            <a:pPr marL="0" indent="0" algn="ctr">
              <a:buNone/>
            </a:pP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2019 г. – 38,   из них  26 положительных и 12 отрицательных</a:t>
            </a:r>
            <a:endParaRPr lang="en-US" sz="1200" b="1" dirty="0" smtClean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2020 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г. -  34,  из них  28  положительных и 6 отрицательных</a:t>
            </a:r>
            <a:endParaRPr lang="en-US" sz="1200" b="1" dirty="0" smtClean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en-US" sz="1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9 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месяцев </a:t>
            </a:r>
            <a:r>
              <a:rPr lang="en-US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2021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г. -  </a:t>
            </a:r>
            <a:r>
              <a:rPr lang="en-US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 них 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18 положительных 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 2 отрицательных</a:t>
            </a:r>
          </a:p>
          <a:p>
            <a:pPr marL="0" indent="0" algn="ctr">
              <a:buFont typeface="Wingdings 3" charset="2"/>
              <a:buNone/>
            </a:pPr>
            <a:endParaRPr lang="ru-RU" sz="1100" b="1" dirty="0" smtClean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2699931" y="3035142"/>
            <a:ext cx="4605938" cy="4479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1200" b="1" dirty="0" smtClean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endParaRPr lang="ru-RU" sz="1200" b="1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endParaRPr lang="ru-RU" sz="1200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1423447" y="178386"/>
            <a:ext cx="5882421" cy="6794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1600" b="1" dirty="0" smtClean="0">
                <a:solidFill>
                  <a:srgbClr val="2F5A1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ru-RU" sz="1400" b="1" dirty="0" smtClean="0">
                <a:solidFill>
                  <a:srgbClr val="2F5A1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СНИЖЕНИЕ АДМИНИСТРАТИВНЫХ БАРЬЕРОВ </a:t>
            </a:r>
          </a:p>
          <a:p>
            <a:pPr marL="0" indent="0" algn="ctr">
              <a:buFont typeface="Wingdings 3" charset="2"/>
              <a:buNone/>
            </a:pPr>
            <a:r>
              <a:rPr lang="ru-RU" sz="1400" b="1" dirty="0" smtClean="0">
                <a:solidFill>
                  <a:srgbClr val="2F5A1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ДЛЯ БИЗНЕСА</a:t>
            </a:r>
            <a:r>
              <a:rPr lang="en-US" sz="1400" b="1" dirty="0" smtClean="0">
                <a:solidFill>
                  <a:srgbClr val="2F5A1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ru-RU" sz="1400" b="1" dirty="0" smtClean="0">
                <a:solidFill>
                  <a:srgbClr val="2F5A1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 ИВЕСТИЦИЙ</a:t>
            </a:r>
            <a:endParaRPr lang="ru-RU" sz="1400" dirty="0">
              <a:solidFill>
                <a:srgbClr val="2F5A1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92502586"/>
              </p:ext>
            </p:extLst>
          </p:nvPr>
        </p:nvGraphicFramePr>
        <p:xfrm>
          <a:off x="2030997" y="3978232"/>
          <a:ext cx="1778170" cy="1611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640156102"/>
              </p:ext>
            </p:extLst>
          </p:nvPr>
        </p:nvGraphicFramePr>
        <p:xfrm>
          <a:off x="5838285" y="3971384"/>
          <a:ext cx="1751783" cy="1625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06240450"/>
              </p:ext>
            </p:extLst>
          </p:nvPr>
        </p:nvGraphicFramePr>
        <p:xfrm>
          <a:off x="3894968" y="3958073"/>
          <a:ext cx="1747007" cy="1652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5515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979628" cy="6858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1400" dirty="0" smtClean="0">
                <a:solidFill>
                  <a:schemeClr val="tx1"/>
                </a:solidFill>
              </a:rPr>
              <a:t>ЭФФЕКТИВНОСТЬ РАБОТЫ ИНСТИТУТА ОЦЕНКИ РЕГУЛИРУЮЩЕГО ВОЗДЕЙСТВИЯ В ГОРОДЕ СМОЛЕНСКЕ</a:t>
            </a:r>
            <a:endParaRPr lang="ru-RU" sz="14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113633" y="1239282"/>
            <a:ext cx="3669754" cy="334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14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ЭКСПЕРТИЗА МУНИЦИПАЛЬНЫХ НПА</a:t>
            </a:r>
            <a:endParaRPr lang="ru-RU" sz="1400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2798598" y="832980"/>
            <a:ext cx="4095750" cy="5626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1400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229" y="832980"/>
            <a:ext cx="647699" cy="670425"/>
          </a:xfrm>
          <a:prstGeom prst="rect">
            <a:avLst/>
          </a:prstGeom>
        </p:spPr>
      </p:pic>
      <p:sp>
        <p:nvSpPr>
          <p:cNvPr id="20" name="Объект 2"/>
          <p:cNvSpPr txBox="1">
            <a:spLocks/>
          </p:cNvSpPr>
          <p:nvPr/>
        </p:nvSpPr>
        <p:spPr>
          <a:xfrm>
            <a:off x="4500563" y="4191885"/>
            <a:ext cx="2282824" cy="5922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1000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2847479" y="1326443"/>
            <a:ext cx="5070193" cy="3222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1200" b="1" dirty="0" smtClean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endParaRPr lang="ru-RU" sz="1200" b="1" dirty="0" smtClean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endParaRPr lang="ru-RU" sz="1100" b="1" dirty="0" smtClean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2158738" y="1574276"/>
            <a:ext cx="5335571" cy="490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100" b="1" dirty="0" smtClean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 </a:t>
            </a:r>
            <a:r>
              <a:rPr lang="ru-RU" sz="1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период 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2016-2021 </a:t>
            </a:r>
            <a:r>
              <a:rPr lang="ru-RU" sz="1200" b="1" dirty="0" err="1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г.г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экспертиза проведена  в </a:t>
            </a:r>
            <a:r>
              <a:rPr lang="ru-RU" sz="1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отношении 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59  проектов </a:t>
            </a:r>
            <a:r>
              <a:rPr lang="ru-RU" sz="1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НПА </a:t>
            </a:r>
            <a:endParaRPr lang="ru-RU" sz="1200" b="1" dirty="0" smtClean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2016 г. – 6, из них 4 положительных  и 2 отрицательных            </a:t>
            </a:r>
          </a:p>
          <a:p>
            <a:pPr marL="0" indent="0" algn="just">
              <a:buFont typeface="Wingdings 3" charset="2"/>
              <a:buNone/>
            </a:pP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2017 г. -  7, из них  3 положительных  и 4  отрицательных</a:t>
            </a:r>
          </a:p>
          <a:p>
            <a:pPr marL="0" indent="0" algn="just">
              <a:buFont typeface="Wingdings 3" charset="2"/>
              <a:buNone/>
            </a:pP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2018 г . - 10, из них  4 положительных и 6 отрицательных</a:t>
            </a:r>
          </a:p>
          <a:p>
            <a:pPr marL="0" indent="0" algn="just">
              <a:buFont typeface="Wingdings 3" charset="2"/>
              <a:buNone/>
            </a:pP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2019 г. - 13, из них  3 положительных и 10 отрицательных</a:t>
            </a:r>
          </a:p>
          <a:p>
            <a:pPr marL="0" indent="0" algn="just">
              <a:buFont typeface="Wingdings 3" charset="2"/>
              <a:buNone/>
            </a:pPr>
            <a:r>
              <a:rPr lang="ru-RU" sz="1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2020 г. -  13, из них  7 положительных  и 6 отрицательных</a:t>
            </a:r>
          </a:p>
          <a:p>
            <a:pPr marL="0" indent="0">
              <a:buFont typeface="Wingdings 3" charset="2"/>
              <a:buNone/>
            </a:pPr>
            <a:r>
              <a:rPr lang="ru-RU" sz="1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9 месяцев 2021 г. -  10, из них  5 положительных и 5 отрицательных</a:t>
            </a:r>
          </a:p>
          <a:p>
            <a:pPr marL="0" indent="0" algn="ctr">
              <a:buFont typeface="Wingdings 3" charset="2"/>
              <a:buNone/>
            </a:pPr>
            <a:endParaRPr lang="ru-RU" sz="1200" b="1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endParaRPr lang="ru-RU" sz="1200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2057401" y="178386"/>
            <a:ext cx="4886325" cy="5626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1600" b="1" dirty="0" smtClean="0">
                <a:solidFill>
                  <a:srgbClr val="2F5A1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СНИЖЕНИЕ АДМИНИСТРАТИВНЫХ БАРЬЕРОВ ДЛЯ БИЗНЕСА</a:t>
            </a:r>
            <a:endParaRPr lang="en-US" sz="1600" b="1" dirty="0" smtClean="0">
              <a:solidFill>
                <a:srgbClr val="2F5A1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r>
              <a:rPr lang="ru-RU" sz="1600" b="1" dirty="0" smtClean="0">
                <a:solidFill>
                  <a:srgbClr val="2F5A1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 ИНВЕСТИЦИЙ</a:t>
            </a:r>
            <a:endParaRPr lang="ru-RU" sz="1600" dirty="0">
              <a:solidFill>
                <a:srgbClr val="2F5A1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109737368"/>
              </p:ext>
            </p:extLst>
          </p:nvPr>
        </p:nvGraphicFramePr>
        <p:xfrm>
          <a:off x="2037109" y="3851816"/>
          <a:ext cx="1935637" cy="1864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69787742"/>
              </p:ext>
            </p:extLst>
          </p:nvPr>
        </p:nvGraphicFramePr>
        <p:xfrm>
          <a:off x="6104583" y="3847102"/>
          <a:ext cx="1813089" cy="1874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71099998"/>
              </p:ext>
            </p:extLst>
          </p:nvPr>
        </p:nvGraphicFramePr>
        <p:xfrm>
          <a:off x="4107377" y="3863116"/>
          <a:ext cx="1843710" cy="1842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3793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951347" cy="6858000"/>
          </a:xfrm>
          <a:solidFill>
            <a:schemeClr val="accent6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1400" dirty="0" smtClean="0">
                <a:solidFill>
                  <a:schemeClr val="tx1"/>
                </a:solidFill>
              </a:rPr>
              <a:t>ЭФФЕКТИВНОСТЬ РАБОТЫ ИНСТИТУТА ОЦЕНКИ РЕГУЛИРУЮЩЕГО ВОЗДЕЙСТВИЯ В ГОРОДЕ СМОЛЕНСКЕ</a:t>
            </a:r>
            <a:endParaRPr lang="ru-RU" sz="14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113633" y="1239282"/>
            <a:ext cx="3669754" cy="334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1400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2900635" y="1086027"/>
            <a:ext cx="4095750" cy="5626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1400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228" y="568857"/>
            <a:ext cx="647699" cy="670425"/>
          </a:xfrm>
          <a:prstGeom prst="rect">
            <a:avLst/>
          </a:prstGeom>
        </p:spPr>
      </p:pic>
      <p:sp>
        <p:nvSpPr>
          <p:cNvPr id="20" name="Объект 2"/>
          <p:cNvSpPr txBox="1">
            <a:spLocks/>
          </p:cNvSpPr>
          <p:nvPr/>
        </p:nvSpPr>
        <p:spPr>
          <a:xfrm>
            <a:off x="4500563" y="4191885"/>
            <a:ext cx="2282824" cy="5922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1000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2847479" y="1326443"/>
            <a:ext cx="5070193" cy="3222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1200" b="1" dirty="0" smtClean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endParaRPr lang="ru-RU" sz="1200" b="1" dirty="0" smtClean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endParaRPr lang="ru-RU" sz="1100" b="1" dirty="0" smtClean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2159111" y="904069"/>
            <a:ext cx="5758561" cy="1598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100" b="1" dirty="0" smtClean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</a:t>
            </a:r>
          </a:p>
          <a:p>
            <a:pPr marL="0" indent="0" algn="just">
              <a:buNone/>
            </a:pPr>
            <a:r>
              <a:rPr lang="en-US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 9 месяцев 2021 года была проведена ОРВ и экспертиза в отношении:</a:t>
            </a:r>
          </a:p>
          <a:p>
            <a:pPr marL="0" indent="0" algn="just">
              <a:buNone/>
            </a:pPr>
            <a:r>
              <a:rPr lang="ru-RU" sz="1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 8  административных регламентов;</a:t>
            </a:r>
          </a:p>
          <a:p>
            <a:pPr marL="0" indent="0" algn="just">
              <a:buNone/>
            </a:pPr>
            <a:r>
              <a:rPr lang="ru-RU" sz="1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</a:t>
            </a:r>
            <a:r>
              <a:rPr lang="ru-RU" sz="1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  порядков предоставления субсидий;</a:t>
            </a:r>
          </a:p>
          <a:p>
            <a:pPr marL="0" indent="0" algn="just">
              <a:buNone/>
            </a:pPr>
            <a:r>
              <a:rPr lang="ru-RU" sz="1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  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16  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другое    </a:t>
            </a:r>
          </a:p>
          <a:p>
            <a:pPr marL="0" indent="0" algn="just">
              <a:buNone/>
            </a:pPr>
            <a:r>
              <a:rPr lang="en-US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Являлись разработчиками   проектов НПА и  действующих НПА:</a:t>
            </a:r>
          </a:p>
          <a:p>
            <a:pPr marL="0" indent="0" algn="just">
              <a:buFont typeface="Wingdings 3" charset="2"/>
              <a:buNone/>
            </a:pP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- управление инвестиций 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8)</a:t>
            </a:r>
            <a:endParaRPr lang="ru-RU" sz="1200" b="1" dirty="0" smtClean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- </a:t>
            </a:r>
            <a:r>
              <a:rPr lang="ru-RU" sz="1200" b="1" dirty="0" err="1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УАиГ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1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(5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0" indent="0" algn="just">
              <a:buNone/>
            </a:pP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- </a:t>
            </a:r>
            <a:r>
              <a:rPr lang="ru-RU" sz="1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УЖКХ  (5)</a:t>
            </a:r>
          </a:p>
          <a:p>
            <a:pPr marL="0" indent="0" algn="just">
              <a:buFont typeface="Wingdings 3" charset="2"/>
              <a:buNone/>
            </a:pPr>
            <a:r>
              <a:rPr lang="ru-RU" sz="1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Управление экономики  (3)</a:t>
            </a:r>
          </a:p>
          <a:p>
            <a:pPr marL="0" indent="0" algn="just">
              <a:buNone/>
            </a:pP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	- отдел потребительского рынка (2)</a:t>
            </a:r>
            <a:r>
              <a:rPr lang="ru-RU" sz="1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457200" lvl="1" indent="0" algn="just">
              <a:buNone/>
            </a:pPr>
            <a:r>
              <a:rPr lang="ru-RU" sz="1200" b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другие управления (7)</a:t>
            </a:r>
          </a:p>
          <a:p>
            <a:pPr marL="457200" lvl="1" indent="0" algn="just">
              <a:buNone/>
            </a:pPr>
            <a:endParaRPr lang="ru-RU" sz="800" b="1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lvl="1" indent="0" algn="just">
              <a:buNone/>
            </a:pPr>
            <a:r>
              <a:rPr lang="ru-RU" sz="1200" b="1" i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Отрицательное </a:t>
            </a:r>
            <a:r>
              <a:rPr lang="ru-RU" sz="1200" b="1" i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заключение при проведении ОРВ и экспертизы готовится при избыточных ограничениях и неопределенности для субъектов предпринимательской и инвестиционной деятельности, а </a:t>
            </a:r>
            <a:r>
              <a:rPr lang="ru-RU" sz="1200" b="1" i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также </a:t>
            </a:r>
            <a:r>
              <a:rPr lang="ru-RU" sz="1200" b="1" i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  несоответствии действующему </a:t>
            </a:r>
            <a:r>
              <a:rPr lang="ru-RU" sz="1200" b="1" i="1" dirty="0" smtClean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законодательству</a:t>
            </a:r>
          </a:p>
          <a:p>
            <a:pPr lvl="1" algn="just">
              <a:buFontTx/>
              <a:buChar char="-"/>
            </a:pPr>
            <a:endParaRPr lang="ru-RU" sz="1200" b="1" dirty="0" smtClean="0">
              <a:solidFill>
                <a:schemeClr val="accent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FontTx/>
              <a:buChar char="-"/>
            </a:pPr>
            <a:endParaRPr lang="ru-RU" sz="1200" b="1" dirty="0" smtClean="0">
              <a:solidFill>
                <a:schemeClr val="accent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FontTx/>
              <a:buChar char="-"/>
            </a:pPr>
            <a:endParaRPr lang="ru-RU" sz="1200" b="1" dirty="0" smtClean="0">
              <a:solidFill>
                <a:schemeClr val="accent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endParaRPr lang="ru-RU" sz="1200" b="1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endParaRPr lang="ru-RU" sz="1200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2057401" y="178386"/>
            <a:ext cx="4886325" cy="5626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1600" b="1" dirty="0" smtClean="0">
                <a:solidFill>
                  <a:srgbClr val="2F5A1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СНИЖЕНИЕ АДМИНИСТРАТИВНЫХ БАРЬЕРОВ ДЛЯ БИЗНЕСА</a:t>
            </a:r>
            <a:endParaRPr lang="en-US" sz="1600" b="1" dirty="0" smtClean="0">
              <a:solidFill>
                <a:srgbClr val="2F5A1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r>
              <a:rPr lang="ru-RU" sz="1600" b="1" dirty="0" smtClean="0">
                <a:solidFill>
                  <a:srgbClr val="2F5A1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 ИНВЕСТИЦИЙ</a:t>
            </a:r>
            <a:endParaRPr lang="ru-RU" sz="1600" dirty="0">
              <a:solidFill>
                <a:srgbClr val="2F5A1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68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2159110" cy="6858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1400" dirty="0" smtClean="0">
                <a:solidFill>
                  <a:schemeClr val="tx1"/>
                </a:solidFill>
              </a:rPr>
              <a:t>ЭФФЕКТИВНОСТЬ РАБОТЫ ИНСТИТУТА ОЦЕНКИ РЕГУЛИРУЮЩЕГО ВОЗДЕЙСТВИЯ В ГОРОДЕ СМОЛЕНСКЕ</a:t>
            </a:r>
            <a:endParaRPr lang="ru-RU" sz="14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113633" y="1239282"/>
            <a:ext cx="3669754" cy="3349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1400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2900635" y="1086027"/>
            <a:ext cx="4095750" cy="5626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1400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Объект 2"/>
          <p:cNvSpPr txBox="1">
            <a:spLocks/>
          </p:cNvSpPr>
          <p:nvPr/>
        </p:nvSpPr>
        <p:spPr>
          <a:xfrm>
            <a:off x="4500563" y="4191885"/>
            <a:ext cx="2282824" cy="5922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endParaRPr lang="ru-RU" sz="1000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Объект 2"/>
          <p:cNvSpPr txBox="1">
            <a:spLocks/>
          </p:cNvSpPr>
          <p:nvPr/>
        </p:nvSpPr>
        <p:spPr>
          <a:xfrm>
            <a:off x="2847479" y="1326443"/>
            <a:ext cx="5070193" cy="3222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sz="1200" b="1" dirty="0" smtClean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endParaRPr lang="ru-RU" sz="1200" b="1" dirty="0" smtClean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endParaRPr lang="ru-RU" sz="1100" b="1" dirty="0" smtClean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Объект 2"/>
          <p:cNvSpPr txBox="1">
            <a:spLocks/>
          </p:cNvSpPr>
          <p:nvPr/>
        </p:nvSpPr>
        <p:spPr>
          <a:xfrm>
            <a:off x="2159111" y="1574275"/>
            <a:ext cx="5758561" cy="9285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100" b="1" dirty="0" smtClean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</a:t>
            </a:r>
          </a:p>
          <a:p>
            <a:pPr marL="457200" lvl="1" indent="0" algn="just">
              <a:buNone/>
            </a:pPr>
            <a:r>
              <a:rPr lang="ru-RU" sz="4800" b="1" dirty="0" smtClean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</a:t>
            </a: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СПАСИБО</a:t>
            </a:r>
          </a:p>
          <a:p>
            <a:pPr marL="457200" lvl="1" indent="0" algn="just">
              <a:buNone/>
            </a:pP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				ЗА </a:t>
            </a:r>
          </a:p>
          <a:p>
            <a:pPr marL="457200" lvl="1" indent="0" algn="just">
              <a:buNone/>
            </a:pPr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ВНИМАНИЕ !</a:t>
            </a:r>
          </a:p>
          <a:p>
            <a:pPr lvl="1" algn="just">
              <a:buFontTx/>
              <a:buChar char="-"/>
            </a:pPr>
            <a:endParaRPr lang="ru-RU" sz="1200" b="1" dirty="0" smtClean="0">
              <a:solidFill>
                <a:schemeClr val="accent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FontTx/>
              <a:buChar char="-"/>
            </a:pPr>
            <a:endParaRPr lang="ru-RU" sz="1200" b="1" dirty="0" smtClean="0">
              <a:solidFill>
                <a:schemeClr val="accent5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endParaRPr lang="ru-RU" sz="1200" b="1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Font typeface="Wingdings 3" charset="2"/>
              <a:buNone/>
            </a:pPr>
            <a:endParaRPr lang="ru-RU" sz="1200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Объект 2"/>
          <p:cNvSpPr txBox="1">
            <a:spLocks/>
          </p:cNvSpPr>
          <p:nvPr/>
        </p:nvSpPr>
        <p:spPr>
          <a:xfrm>
            <a:off x="2057401" y="178386"/>
            <a:ext cx="4886325" cy="5626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ru-RU" sz="1600" b="1" dirty="0" smtClean="0">
                <a:solidFill>
                  <a:srgbClr val="2F5A1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endParaRPr lang="ru-RU" sz="1600" dirty="0">
              <a:solidFill>
                <a:srgbClr val="2F5A1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00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17dde6989ff675b1bf57a42c1efcd3478267e66"/>
</p:tagLst>
</file>

<file path=ppt/theme/theme1.xml><?xml version="1.0" encoding="utf-8"?>
<a:theme xmlns:a="http://schemas.openxmlformats.org/drawingml/2006/main" name="Грань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1564</TotalTime>
  <Words>237</Words>
  <Application>Microsoft Office PowerPoint</Application>
  <PresentationFormat>Экран (4:3)</PresentationFormat>
  <Paragraphs>70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Грань</vt:lpstr>
      <vt:lpstr>Эффективность  работы института оценки регулирующего воздействия  в городе Смоленске  </vt:lpstr>
      <vt:lpstr>    ЭФФЕКТИВНОСТЬ РАБОТЫ ИНСТИТУТА ОЦЕНКИ РЕГУЛИРУЮЩЕГО ВОЗДЕЙСТВИЯ В ГОРОДЕ СМОЛЕНСКЕ</vt:lpstr>
      <vt:lpstr>    ЭФФЕКТИВНОСТЬ РАБОТЫ ИНСТИТУТА ОЦЕНКИ РЕГУЛИРУЮЩЕГО ВОЗДЕЙСТВИЯ В ГОРОДЕ СМОЛЕНСКЕ</vt:lpstr>
      <vt:lpstr>    ЭФФЕКТИВНОСТЬ РАБОТЫ ИНСТИТУТА ОЦЕНКИ РЕГУЛИРУЮЩЕГО ВОЗДЕЙСТВИЯ В ГОРОДЕ СМОЛЕНСКЕ</vt:lpstr>
      <vt:lpstr>    ЭФФЕКТИВНОСТЬ РАБОТЫ ИНСТИТУТА ОЦЕНКИ РЕГУЛИРУЮЩЕГО ВОЗДЕЙСТВИЯ В ГОРОДЕ СМОЛЕНСКЕ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Смоленск – ключ к переменам!</dc:title>
  <dc:creator>Пономаренко Елена Михайловна</dc:creator>
  <cp:lastModifiedBy>Милашевская Ирина Анатольеврна</cp:lastModifiedBy>
  <cp:revision>221</cp:revision>
  <cp:lastPrinted>2021-02-11T06:52:30Z</cp:lastPrinted>
  <dcterms:created xsi:type="dcterms:W3CDTF">2017-09-20T13:31:16Z</dcterms:created>
  <dcterms:modified xsi:type="dcterms:W3CDTF">2021-09-28T12:51:58Z</dcterms:modified>
</cp:coreProperties>
</file>