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334" r:id="rId2"/>
    <p:sldId id="283" r:id="rId3"/>
    <p:sldId id="337" r:id="rId4"/>
    <p:sldId id="284" r:id="rId5"/>
    <p:sldId id="333" r:id="rId6"/>
  </p:sldIdLst>
  <p:sldSz cx="18288000" cy="10287000"/>
  <p:notesSz cx="6858000" cy="9947275"/>
  <p:embeddedFontLst>
    <p:embeddedFont>
      <p:font typeface="Raleway Bold" panose="020B0803030101060003" pitchFamily="34" charset="-52"/>
      <p:regular r:id="rId8"/>
      <p:bold r:id="rId9"/>
    </p:embeddedFont>
    <p:embeddedFont>
      <p:font typeface="Raleway" panose="020B0503030101060003" pitchFamily="34" charset="-52"/>
      <p:regular r:id="rId10"/>
      <p:bold r:id="rId11"/>
      <p:italic r:id="rId12"/>
      <p:bold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398"/>
    <a:srgbClr val="37B9BF"/>
    <a:srgbClr val="38BBC2"/>
    <a:srgbClr val="1D1D1D"/>
    <a:srgbClr val="66FFCC"/>
    <a:srgbClr val="00FFFF"/>
    <a:srgbClr val="2F5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017874066994246"/>
                  <c:y val="-0.204434630424467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4400" b="1">
                      <a:latin typeface="Raleway" panose="020B0604020202020204" charset="-52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47-48D6-8485-CFBB492A8A01}"/>
                </c:ext>
              </c:extLst>
            </c:dLbl>
            <c:dLbl>
              <c:idx val="1"/>
              <c:layout>
                <c:manualLayout>
                  <c:x val="0.19565229952163016"/>
                  <c:y val="7.04495574108669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4400" b="1">
                      <a:latin typeface="Raleway" panose="020B0604020202020204" charset="-52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04392768279001"/>
                      <c:h val="0.14980252324682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347-48D6-8485-CFBB492A8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Raleway" panose="020B0604020202020204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7-48D6-8485-CFBB492A8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4400" b="1" baseline="0">
                      <a:latin typeface="Raleway" panose="020B0604020202020204" charset="-52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D46-44DC-8222-07B3D65E9370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4400" b="1" baseline="0">
                      <a:latin typeface="Raleway" panose="020B0604020202020204" charset="-52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D46-44DC-8222-07B3D65E93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400" baseline="0">
                    <a:latin typeface="Raleway" panose="020B0604020202020204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46-44DC-8222-07B3D65E9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7B882-4FE3-4EF1-A6DC-EF0E2705F479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E60C8-F7E7-4EF9-8B5D-17F2EF43F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E60C8-F7E7-4EF9-8B5D-17F2EF43F9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8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5.sv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image" Target="../media/image13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svg"/><Relationship Id="rId5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13564509" y="6534893"/>
            <a:ext cx="6871883" cy="6871883"/>
            <a:chOff x="0" y="0"/>
            <a:chExt cx="2787650" cy="27876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1C2529">
                <a:alpha val="11765"/>
              </a:srgbClr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0" y="752475"/>
            <a:ext cx="6223488" cy="10591800"/>
            <a:chOff x="0" y="0"/>
            <a:chExt cx="6350000" cy="63398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-1856115" y="0"/>
            <a:ext cx="5590382" cy="5590382"/>
            <a:chOff x="0" y="0"/>
            <a:chExt cx="2787650" cy="278765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4FEE7"/>
            </a:solid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16230600" y="-781050"/>
            <a:ext cx="3067050" cy="3067050"/>
            <a:chOff x="0" y="0"/>
            <a:chExt cx="2787650" cy="278765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2700000">
            <a:off x="687402" y="8438466"/>
            <a:ext cx="647700" cy="64770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2700000">
            <a:off x="4214403" y="428625"/>
            <a:ext cx="647700" cy="64770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2700000">
            <a:off x="1602487" y="9125292"/>
            <a:ext cx="647700" cy="647700"/>
          </a:xfrm>
          <a:prstGeom prst="rect">
            <a:avLst/>
          </a:prstGeom>
        </p:spPr>
      </p:pic>
      <p:sp>
        <p:nvSpPr>
          <p:cNvPr id="17" name="AutoShape 17"/>
          <p:cNvSpPr/>
          <p:nvPr/>
        </p:nvSpPr>
        <p:spPr>
          <a:xfrm rot="-2700000">
            <a:off x="14965061" y="1693203"/>
            <a:ext cx="3200400" cy="1905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25" name="TextBox 14"/>
          <p:cNvSpPr txBox="1"/>
          <p:nvPr/>
        </p:nvSpPr>
        <p:spPr>
          <a:xfrm>
            <a:off x="9837173" y="3106099"/>
            <a:ext cx="8077200" cy="4308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4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Raleway" pitchFamily="2" charset="-52"/>
              </a:rPr>
              <a:t>Оценка </a:t>
            </a:r>
            <a:r>
              <a:rPr lang="ru-RU" sz="6000" b="1" dirty="0">
                <a:solidFill>
                  <a:schemeClr val="bg1"/>
                </a:solidFill>
                <a:latin typeface="Raleway" pitchFamily="2" charset="-52"/>
              </a:rPr>
              <a:t>регулирующего воздействия </a:t>
            </a:r>
            <a:br>
              <a:rPr lang="ru-RU" sz="6000" b="1" dirty="0">
                <a:solidFill>
                  <a:schemeClr val="bg1"/>
                </a:solidFill>
                <a:latin typeface="Raleway" pitchFamily="2" charset="-52"/>
              </a:rPr>
            </a:br>
            <a:r>
              <a:rPr lang="ru-RU" sz="6000" b="1" dirty="0">
                <a:solidFill>
                  <a:schemeClr val="bg1"/>
                </a:solidFill>
                <a:latin typeface="Raleway" pitchFamily="2" charset="-52"/>
              </a:rPr>
              <a:t>в городе Смоленске </a:t>
            </a:r>
            <a:endParaRPr lang="en-US" sz="6000" b="1" dirty="0">
              <a:solidFill>
                <a:schemeClr val="bg1"/>
              </a:solidFill>
              <a:latin typeface="Raleway" pitchFamily="2" charset="-5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341" y="2223481"/>
            <a:ext cx="4079067" cy="402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8001000" y="-1885872"/>
            <a:ext cx="13463319" cy="13463319"/>
            <a:chOff x="-2540" y="-2540"/>
            <a:chExt cx="6355080" cy="6355080"/>
          </a:xfrm>
        </p:grpSpPr>
        <p:sp>
          <p:nvSpPr>
            <p:cNvPr id="3" name="Freeform 3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36464F">
                <a:alpha val="5882"/>
              </a:srgbClr>
            </a:solidFill>
          </p:spPr>
        </p:sp>
      </p:grpSp>
      <p:grpSp>
        <p:nvGrpSpPr>
          <p:cNvPr id="4" name="Group 4"/>
          <p:cNvGrpSpPr>
            <a:grpSpLocks noChangeAspect="1"/>
          </p:cNvGrpSpPr>
          <p:nvPr/>
        </p:nvGrpSpPr>
        <p:grpSpPr>
          <a:xfrm>
            <a:off x="532236" y="5123989"/>
            <a:ext cx="7996238" cy="7996238"/>
            <a:chOff x="0" y="0"/>
            <a:chExt cx="2787650" cy="278765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1C2529">
                <a:alpha val="5882"/>
              </a:srgbClr>
            </a:solidFill>
          </p:spPr>
        </p:sp>
      </p:grpSp>
      <p:sp>
        <p:nvSpPr>
          <p:cNvPr id="6" name="AutoShape 6"/>
          <p:cNvSpPr/>
          <p:nvPr/>
        </p:nvSpPr>
        <p:spPr>
          <a:xfrm rot="-2700000">
            <a:off x="15771299" y="1612012"/>
            <a:ext cx="3200400" cy="190500"/>
          </a:xfrm>
          <a:prstGeom prst="rect">
            <a:avLst/>
          </a:prstGeom>
          <a:solidFill>
            <a:srgbClr val="36464F"/>
          </a:solidFill>
        </p:spPr>
      </p:sp>
      <p:pic>
        <p:nvPicPr>
          <p:cNvPr id="19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1028700" y="766502"/>
            <a:ext cx="689996" cy="524397"/>
          </a:xfrm>
          <a:prstGeom prst="rect">
            <a:avLst/>
          </a:prstGeom>
        </p:spPr>
      </p:pic>
      <p:sp>
        <p:nvSpPr>
          <p:cNvPr id="26" name="TextBox 26"/>
          <p:cNvSpPr txBox="1"/>
          <p:nvPr/>
        </p:nvSpPr>
        <p:spPr>
          <a:xfrm>
            <a:off x="2051041" y="791958"/>
            <a:ext cx="15913859" cy="10897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ru-RU" sz="4400" b="1" spc="258" dirty="0">
                <a:latin typeface="Raleway" pitchFamily="2" charset="-52"/>
              </a:rPr>
              <a:t>ОЦЕНКА РЕГУЛИРУЮЩЕГО ВОЗДЕЙСТВИЯ ПРОЕКТОВ МУНИЦИПАЛЬНЫХ </a:t>
            </a:r>
            <a:r>
              <a:rPr lang="ru-RU" sz="4400" b="1" spc="258" dirty="0" smtClean="0">
                <a:latin typeface="Raleway" pitchFamily="2" charset="-52"/>
              </a:rPr>
              <a:t>НПА</a:t>
            </a:r>
            <a:endParaRPr lang="ru-RU" sz="4400" b="1" spc="258" dirty="0">
              <a:latin typeface="Raleway" pitchFamily="2" charset="-52"/>
            </a:endParaRPr>
          </a:p>
        </p:txBody>
      </p:sp>
      <p:sp>
        <p:nvSpPr>
          <p:cNvPr id="15" name="AutoShape 6"/>
          <p:cNvSpPr/>
          <p:nvPr/>
        </p:nvSpPr>
        <p:spPr>
          <a:xfrm rot="-2700000">
            <a:off x="15771299" y="458800"/>
            <a:ext cx="3200400" cy="190500"/>
          </a:xfrm>
          <a:prstGeom prst="rect">
            <a:avLst/>
          </a:prstGeom>
          <a:solidFill>
            <a:srgbClr val="21AAA2"/>
          </a:solidFill>
        </p:spPr>
      </p:sp>
      <p:grpSp>
        <p:nvGrpSpPr>
          <p:cNvPr id="16" name="Group 5"/>
          <p:cNvGrpSpPr>
            <a:grpSpLocks noChangeAspect="1"/>
          </p:cNvGrpSpPr>
          <p:nvPr/>
        </p:nvGrpSpPr>
        <p:grpSpPr>
          <a:xfrm>
            <a:off x="15107676" y="7385358"/>
            <a:ext cx="3943350" cy="3943350"/>
            <a:chOff x="0" y="0"/>
            <a:chExt cx="2787650" cy="2787650"/>
          </a:xfrm>
        </p:grpSpPr>
        <p:sp>
          <p:nvSpPr>
            <p:cNvPr id="17" name="Freeform 6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1C2529"/>
            </a:solidFill>
          </p:spPr>
        </p:sp>
      </p:grpSp>
      <p:sp>
        <p:nvSpPr>
          <p:cNvPr id="7" name="TextBox 6"/>
          <p:cNvSpPr txBox="1"/>
          <p:nvPr/>
        </p:nvSpPr>
        <p:spPr>
          <a:xfrm>
            <a:off x="710071" y="6613038"/>
            <a:ext cx="6398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процедуры ОРВ 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проведены</a:t>
            </a:r>
          </a:p>
          <a:p>
            <a:pPr algn="ctr"/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в 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отношении </a:t>
            </a:r>
            <a:r>
              <a:rPr lang="ru-RU" sz="4400" b="1" dirty="0" smtClean="0">
                <a:solidFill>
                  <a:srgbClr val="2C9398"/>
                </a:solidFill>
                <a:latin typeface="Raleway" panose="020B0604020202020204" charset="-52"/>
              </a:rPr>
              <a:t>33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проектов НПА </a:t>
            </a:r>
            <a:endParaRPr lang="ru-RU" sz="5400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8774" y="5123989"/>
            <a:ext cx="6428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</a:p>
          <a:p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27271" y="1835189"/>
            <a:ext cx="6699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556" y="2727672"/>
            <a:ext cx="5291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2C9398"/>
                </a:solidFill>
                <a:latin typeface="Raleway" panose="020B0604020202020204" charset="-52"/>
              </a:rPr>
              <a:t>2021 год</a:t>
            </a:r>
            <a:endParaRPr lang="ru-RU" sz="8000" b="1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42912" y="3353242"/>
            <a:ext cx="6398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sp>
        <p:nvSpPr>
          <p:cNvPr id="10" name="AutoShape 2" descr="Уменьшение бесплатно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object 28"/>
          <p:cNvSpPr txBox="1">
            <a:spLocks/>
          </p:cNvSpPr>
          <p:nvPr/>
        </p:nvSpPr>
        <p:spPr>
          <a:xfrm>
            <a:off x="252086" y="9897034"/>
            <a:ext cx="2320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403">
              <a:lnSpc>
                <a:spcPts val="1170"/>
              </a:lnSpc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615641" y="2903538"/>
            <a:ext cx="6384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из них  </a:t>
            </a:r>
            <a:r>
              <a:rPr lang="ru-RU" sz="4400" b="1" dirty="0">
                <a:solidFill>
                  <a:srgbClr val="2C9398"/>
                </a:solidFill>
                <a:latin typeface="Raleway" panose="020B0604020202020204" charset="-52"/>
              </a:rPr>
              <a:t>24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  положительных 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  <a:p>
            <a:pPr lvl="0"/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и  </a:t>
            </a:r>
            <a:r>
              <a:rPr lang="ru-RU" sz="4400" b="1" dirty="0">
                <a:solidFill>
                  <a:srgbClr val="2C9398"/>
                </a:solidFill>
                <a:latin typeface="Raleway" panose="020B0604020202020204" charset="-52"/>
              </a:rPr>
              <a:t>9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отрицательных заключений</a:t>
            </a:r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52214048"/>
              </p:ext>
            </p:extLst>
          </p:nvPr>
        </p:nvGraphicFramePr>
        <p:xfrm>
          <a:off x="8001001" y="3988882"/>
          <a:ext cx="7106676" cy="5217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7055422" y="1836125"/>
            <a:ext cx="8118682" cy="8118682"/>
            <a:chOff x="0" y="0"/>
            <a:chExt cx="2787650" cy="27876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1C2529">
                <a:alpha val="11765"/>
              </a:srgbClr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2120977" y="497398"/>
            <a:ext cx="15138323" cy="10496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997"/>
              </a:lnSpc>
            </a:pPr>
            <a:r>
              <a:rPr lang="ru-RU" sz="4400" b="1" spc="-342" dirty="0">
                <a:latin typeface="Raleway" pitchFamily="2" charset="-52"/>
              </a:rPr>
              <a:t>ЭКСПЕРТИЗА</a:t>
            </a:r>
            <a:r>
              <a:rPr lang="ru-RU" sz="6000" b="1" spc="-342" dirty="0">
                <a:latin typeface="Raleway" pitchFamily="2" charset="-52"/>
              </a:rPr>
              <a:t> </a:t>
            </a:r>
            <a:r>
              <a:rPr lang="ru-RU" sz="4400" b="1" spc="-342" dirty="0">
                <a:latin typeface="Raleway" pitchFamily="2" charset="-52"/>
              </a:rPr>
              <a:t>МУНИЦИПАЛЬНЫХ</a:t>
            </a:r>
            <a:r>
              <a:rPr lang="ru-RU" sz="6000" b="1" spc="-342" dirty="0">
                <a:latin typeface="Raleway" pitchFamily="2" charset="-52"/>
              </a:rPr>
              <a:t> </a:t>
            </a:r>
            <a:r>
              <a:rPr lang="ru-RU" sz="4400" b="1" spc="-342" dirty="0">
                <a:latin typeface="Raleway" pitchFamily="2" charset="-52"/>
              </a:rPr>
              <a:t>НПА</a:t>
            </a: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>
          <a:xfrm>
            <a:off x="-1768589" y="-2176337"/>
            <a:ext cx="5848350" cy="5848350"/>
            <a:chOff x="0" y="0"/>
            <a:chExt cx="2787650" cy="278765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sp>
        <p:nvSpPr>
          <p:cNvPr id="7" name="AutoShape 7"/>
          <p:cNvSpPr/>
          <p:nvPr/>
        </p:nvSpPr>
        <p:spPr>
          <a:xfrm rot="-2700000">
            <a:off x="-1066800" y="8867007"/>
            <a:ext cx="3200400" cy="190500"/>
          </a:xfrm>
          <a:prstGeom prst="rect">
            <a:avLst/>
          </a:prstGeom>
          <a:solidFill>
            <a:srgbClr val="FFFFFF"/>
          </a:solidFill>
        </p:spPr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2700000">
            <a:off x="16477457" y="8934450"/>
            <a:ext cx="647700" cy="647700"/>
          </a:xfrm>
          <a:prstGeom prst="rect">
            <a:avLst/>
          </a:prstGeom>
        </p:spPr>
      </p:pic>
      <p:sp>
        <p:nvSpPr>
          <p:cNvPr id="9" name="AutoShape 9"/>
          <p:cNvSpPr/>
          <p:nvPr/>
        </p:nvSpPr>
        <p:spPr>
          <a:xfrm rot="-2700000">
            <a:off x="-1772073" y="8798331"/>
            <a:ext cx="3200400" cy="190500"/>
          </a:xfrm>
          <a:prstGeom prst="rect">
            <a:avLst/>
          </a:prstGeom>
          <a:solidFill>
            <a:srgbClr val="21AAA2"/>
          </a:solidFill>
        </p:spPr>
      </p:sp>
      <p:sp>
        <p:nvSpPr>
          <p:cNvPr id="10" name="AutoShape 10"/>
          <p:cNvSpPr/>
          <p:nvPr/>
        </p:nvSpPr>
        <p:spPr>
          <a:xfrm rot="-2700000">
            <a:off x="14333045" y="203660"/>
            <a:ext cx="3200400" cy="190500"/>
          </a:xfrm>
          <a:prstGeom prst="rect">
            <a:avLst/>
          </a:prstGeom>
          <a:solidFill>
            <a:srgbClr val="21AAA2"/>
          </a:solidFill>
        </p:spPr>
      </p:sp>
      <p:grpSp>
        <p:nvGrpSpPr>
          <p:cNvPr id="11" name="Group 11"/>
          <p:cNvGrpSpPr>
            <a:grpSpLocks noChangeAspect="1"/>
          </p:cNvGrpSpPr>
          <p:nvPr/>
        </p:nvGrpSpPr>
        <p:grpSpPr>
          <a:xfrm>
            <a:off x="-1768589" y="-899956"/>
            <a:ext cx="5022985" cy="5022985"/>
            <a:chOff x="-2540" y="-2540"/>
            <a:chExt cx="6355080" cy="6355080"/>
          </a:xfrm>
        </p:grpSpPr>
        <p:sp>
          <p:nvSpPr>
            <p:cNvPr id="12" name="Freeform 12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5" name="TextBox 3"/>
          <p:cNvSpPr txBox="1"/>
          <p:nvPr/>
        </p:nvSpPr>
        <p:spPr>
          <a:xfrm>
            <a:off x="991712" y="3858768"/>
            <a:ext cx="7320878" cy="29315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720"/>
              </a:lnSpc>
            </a:pPr>
            <a:r>
              <a:rPr lang="ru-RU" sz="8000" b="1" spc="229" dirty="0">
                <a:solidFill>
                  <a:srgbClr val="2C9398"/>
                </a:solidFill>
                <a:latin typeface="Raleway" pitchFamily="2" charset="-52"/>
              </a:rPr>
              <a:t>2021 год</a:t>
            </a:r>
          </a:p>
          <a:p>
            <a:pPr algn="ctr">
              <a:lnSpc>
                <a:spcPts val="3720"/>
              </a:lnSpc>
            </a:pPr>
            <a:endParaRPr lang="ru-RU" sz="3600" b="1" spc="229" dirty="0">
              <a:solidFill>
                <a:srgbClr val="2C9398"/>
              </a:solidFill>
              <a:latin typeface="Raleway" pitchFamily="2" charset="-52"/>
            </a:endParaRPr>
          </a:p>
          <a:p>
            <a:pPr algn="ctr"/>
            <a:endParaRPr lang="ru-RU" sz="2800" b="1" spc="229" dirty="0" smtClean="0">
              <a:solidFill>
                <a:srgbClr val="2C9398"/>
              </a:solidFill>
              <a:latin typeface="Raleway" pitchFamily="2" charset="-52"/>
            </a:endParaRPr>
          </a:p>
          <a:p>
            <a:pPr algn="ctr"/>
            <a:endParaRPr lang="ru-RU" sz="2800" b="1" spc="229" dirty="0">
              <a:solidFill>
                <a:srgbClr val="2C9398"/>
              </a:solidFill>
              <a:latin typeface="Raleway" pitchFamily="2" charset="-52"/>
            </a:endParaRPr>
          </a:p>
          <a:p>
            <a:pPr algn="ctr">
              <a:lnSpc>
                <a:spcPct val="150000"/>
              </a:lnSpc>
            </a:pPr>
            <a:r>
              <a:rPr lang="ru-RU" sz="2800" b="1" spc="229" dirty="0" smtClean="0">
                <a:solidFill>
                  <a:srgbClr val="2C9398"/>
                </a:solidFill>
                <a:latin typeface="Raleway" pitchFamily="2" charset="-52"/>
              </a:rPr>
              <a:t>экспертиза </a:t>
            </a:r>
            <a:r>
              <a:rPr lang="ru-RU" sz="2800" b="1" spc="229" dirty="0">
                <a:solidFill>
                  <a:srgbClr val="2C9398"/>
                </a:solidFill>
                <a:latin typeface="Raleway" pitchFamily="2" charset="-52"/>
              </a:rPr>
              <a:t>проведена</a:t>
            </a:r>
          </a:p>
          <a:p>
            <a:pPr algn="ctr">
              <a:lnSpc>
                <a:spcPts val="3720"/>
              </a:lnSpc>
            </a:pPr>
            <a:r>
              <a:rPr lang="ru-RU" sz="2800" b="1" spc="229" dirty="0">
                <a:solidFill>
                  <a:srgbClr val="2C9398"/>
                </a:solidFill>
                <a:latin typeface="Raleway" pitchFamily="2" charset="-52"/>
              </a:rPr>
              <a:t>в отношении </a:t>
            </a:r>
            <a:r>
              <a:rPr lang="ru-RU" sz="4400" b="1" spc="229" dirty="0">
                <a:solidFill>
                  <a:srgbClr val="2C9398"/>
                </a:solidFill>
                <a:latin typeface="Raleway" pitchFamily="2" charset="-52"/>
              </a:rPr>
              <a:t>14</a:t>
            </a:r>
            <a:r>
              <a:rPr lang="ru-RU" sz="2800" b="1" spc="229" dirty="0">
                <a:solidFill>
                  <a:srgbClr val="2C9398"/>
                </a:solidFill>
                <a:latin typeface="Raleway" pitchFamily="2" charset="-52"/>
              </a:rPr>
              <a:t> НПА</a:t>
            </a:r>
          </a:p>
        </p:txBody>
      </p:sp>
      <p:pic>
        <p:nvPicPr>
          <p:cNvPr id="1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2700000">
            <a:off x="3960372" y="8476457"/>
            <a:ext cx="647700" cy="647700"/>
          </a:xfrm>
          <a:prstGeom prst="rect">
            <a:avLst/>
          </a:prstGeom>
        </p:spPr>
      </p:pic>
      <p:sp>
        <p:nvSpPr>
          <p:cNvPr id="20" name="object 28"/>
          <p:cNvSpPr txBox="1">
            <a:spLocks/>
          </p:cNvSpPr>
          <p:nvPr/>
        </p:nvSpPr>
        <p:spPr>
          <a:xfrm>
            <a:off x="325111" y="9907135"/>
            <a:ext cx="208289" cy="187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403">
              <a:lnSpc>
                <a:spcPts val="1170"/>
              </a:lnSpc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AutoShape 6"/>
          <p:cNvSpPr/>
          <p:nvPr/>
        </p:nvSpPr>
        <p:spPr>
          <a:xfrm rot="-2700000">
            <a:off x="7265031" y="6193871"/>
            <a:ext cx="3200400" cy="190500"/>
          </a:xfrm>
          <a:prstGeom prst="rect">
            <a:avLst/>
          </a:prstGeom>
          <a:solidFill>
            <a:srgbClr val="36464F"/>
          </a:solidFill>
        </p:spPr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782109882"/>
              </p:ext>
            </p:extLst>
          </p:nvPr>
        </p:nvGraphicFramePr>
        <p:xfrm>
          <a:off x="10675040" y="1896922"/>
          <a:ext cx="6802441" cy="532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1542248" y="6925173"/>
            <a:ext cx="6384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из них  </a:t>
            </a:r>
            <a:r>
              <a:rPr lang="ru-RU" sz="4400" b="1" dirty="0" smtClean="0">
                <a:solidFill>
                  <a:srgbClr val="2C9398"/>
                </a:solidFill>
                <a:latin typeface="Raleway" panose="020B0604020202020204" charset="-52"/>
              </a:rPr>
              <a:t>5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  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положительных 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  <a:p>
            <a:pPr lvl="0"/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и  </a:t>
            </a:r>
            <a:r>
              <a:rPr lang="ru-RU" sz="4400" b="1" dirty="0">
                <a:solidFill>
                  <a:srgbClr val="2C9398"/>
                </a:solidFill>
                <a:latin typeface="Raleway" panose="020B0604020202020204" charset="-52"/>
              </a:rPr>
              <a:t>9</a:t>
            </a:r>
            <a:r>
              <a:rPr lang="ru-RU" sz="2800" b="1" dirty="0">
                <a:solidFill>
                  <a:srgbClr val="2C9398"/>
                </a:solidFill>
                <a:latin typeface="Raleway" panose="020B0604020202020204" charset="-52"/>
              </a:rPr>
              <a:t> </a:t>
            </a:r>
            <a:r>
              <a:rPr lang="ru-RU" sz="2800" b="1" dirty="0" smtClean="0">
                <a:solidFill>
                  <a:srgbClr val="2C9398"/>
                </a:solidFill>
                <a:latin typeface="Raleway" panose="020B0604020202020204" charset="-52"/>
              </a:rPr>
              <a:t>отрицательных заключений</a:t>
            </a:r>
            <a:endParaRPr lang="ru-RU" sz="2800" b="1" dirty="0">
              <a:solidFill>
                <a:srgbClr val="2C9398"/>
              </a:solidFill>
              <a:latin typeface="Raleway" panose="020B0604020202020204" charset="-52"/>
            </a:endParaRPr>
          </a:p>
        </p:txBody>
      </p:sp>
      <p:pic>
        <p:nvPicPr>
          <p:cNvPr id="21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4030038" y="812280"/>
            <a:ext cx="689996" cy="5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/>
          <p:nvPr/>
        </p:nvSpPr>
        <p:spPr>
          <a:xfrm rot="-2700000">
            <a:off x="-571500" y="164052"/>
            <a:ext cx="3200400" cy="190500"/>
          </a:xfrm>
          <a:prstGeom prst="rect">
            <a:avLst/>
          </a:prstGeom>
          <a:solidFill>
            <a:srgbClr val="21AAA2"/>
          </a:solidFill>
        </p:spPr>
      </p:sp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14630400" y="7164288"/>
            <a:ext cx="5715000" cy="5715000"/>
            <a:chOff x="0" y="0"/>
            <a:chExt cx="2787650" cy="27876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grpSp>
        <p:nvGrpSpPr>
          <p:cNvPr id="7" name="Group 7"/>
          <p:cNvGrpSpPr>
            <a:grpSpLocks noChangeAspect="1"/>
          </p:cNvGrpSpPr>
          <p:nvPr/>
        </p:nvGrpSpPr>
        <p:grpSpPr>
          <a:xfrm>
            <a:off x="10744200" y="8496300"/>
            <a:ext cx="5124450" cy="5124450"/>
            <a:chOff x="-2540" y="-2540"/>
            <a:chExt cx="6355080" cy="6355080"/>
          </a:xfrm>
        </p:grpSpPr>
        <p:sp>
          <p:nvSpPr>
            <p:cNvPr id="8" name="Freeform 8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36464F"/>
            </a:solidFill>
          </p:spPr>
        </p:sp>
      </p:grpSp>
      <p:pic>
        <p:nvPicPr>
          <p:cNvPr id="19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p:blipFill>
        <p:spPr>
          <a:xfrm>
            <a:off x="697150" y="647700"/>
            <a:ext cx="689996" cy="524397"/>
          </a:xfrm>
          <a:prstGeom prst="rect">
            <a:avLst/>
          </a:prstGeom>
        </p:spPr>
      </p:pic>
      <p:sp>
        <p:nvSpPr>
          <p:cNvPr id="21" name="TextBox 26"/>
          <p:cNvSpPr txBox="1"/>
          <p:nvPr/>
        </p:nvSpPr>
        <p:spPr>
          <a:xfrm>
            <a:off x="1524000" y="791958"/>
            <a:ext cx="16440901" cy="75405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200"/>
              </a:lnSpc>
            </a:pPr>
            <a:r>
              <a:rPr lang="ru-RU" sz="4000" b="1" spc="258" dirty="0">
                <a:latin typeface="Raleway" pitchFamily="2" charset="-52"/>
              </a:rPr>
              <a:t>За 2021 год </a:t>
            </a:r>
            <a:r>
              <a:rPr lang="ru-RU" sz="4000" b="1" spc="258" dirty="0" smtClean="0">
                <a:latin typeface="Raleway" pitchFamily="2" charset="-52"/>
              </a:rPr>
              <a:t>проведены </a:t>
            </a:r>
            <a:r>
              <a:rPr lang="ru-RU" sz="4000" b="1" spc="258" dirty="0">
                <a:latin typeface="Raleway" pitchFamily="2" charset="-52"/>
              </a:rPr>
              <a:t>ОРВ и </a:t>
            </a:r>
            <a:r>
              <a:rPr lang="ru-RU" sz="4000" b="1" spc="258" dirty="0" smtClean="0">
                <a:latin typeface="Raleway" pitchFamily="2" charset="-52"/>
              </a:rPr>
              <a:t>экспертиза в </a:t>
            </a:r>
            <a:r>
              <a:rPr lang="ru-RU" sz="4000" b="1" spc="258" dirty="0">
                <a:latin typeface="Raleway" pitchFamily="2" charset="-52"/>
              </a:rPr>
              <a:t>отношении:</a:t>
            </a:r>
          </a:p>
          <a:p>
            <a:pPr>
              <a:lnSpc>
                <a:spcPts val="4200"/>
              </a:lnSpc>
            </a:pPr>
            <a:endParaRPr lang="ru-RU" sz="4400" b="1" spc="258" dirty="0">
              <a:solidFill>
                <a:srgbClr val="36464F"/>
              </a:solidFill>
              <a:latin typeface="Raleway" pitchFamily="2" charset="-52"/>
            </a:endParaRPr>
          </a:p>
          <a:p>
            <a:pPr>
              <a:lnSpc>
                <a:spcPts val="4200"/>
              </a:lnSpc>
            </a:pPr>
            <a:r>
              <a:rPr lang="ru-RU" sz="4800" b="1" spc="258" dirty="0">
                <a:solidFill>
                  <a:srgbClr val="36464F"/>
                </a:solidFill>
                <a:latin typeface="Raleway" pitchFamily="2" charset="-52"/>
              </a:rPr>
              <a:t>	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-  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13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  административных регламентов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 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16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  порядков предоставления субсидий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 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18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  другое </a:t>
            </a:r>
          </a:p>
          <a:p>
            <a:pPr>
              <a:lnSpc>
                <a:spcPts val="4200"/>
              </a:lnSpc>
            </a:pPr>
            <a:r>
              <a:rPr lang="ru-RU" sz="4000" b="1" spc="258" dirty="0" smtClean="0">
                <a:solidFill>
                  <a:srgbClr val="36464F"/>
                </a:solidFill>
                <a:latin typeface="Raleway" pitchFamily="2" charset="-52"/>
              </a:rPr>
              <a:t>   </a:t>
            </a:r>
            <a:endParaRPr lang="ru-RU" sz="4000" b="1" spc="258" dirty="0">
              <a:solidFill>
                <a:srgbClr val="36464F"/>
              </a:solidFill>
              <a:latin typeface="Raleway" pitchFamily="2" charset="-52"/>
            </a:endParaRPr>
          </a:p>
          <a:p>
            <a:pPr algn="just">
              <a:lnSpc>
                <a:spcPts val="4200"/>
              </a:lnSpc>
            </a:pPr>
            <a:r>
              <a:rPr lang="ru-RU" sz="4000" b="1" spc="258" dirty="0">
                <a:latin typeface="Raleway" pitchFamily="2" charset="-52"/>
              </a:rPr>
              <a:t>Разработчики проектов НПА и </a:t>
            </a:r>
            <a:r>
              <a:rPr lang="ru-RU" sz="4000" b="1" spc="258" dirty="0" smtClean="0">
                <a:latin typeface="Raleway" pitchFamily="2" charset="-52"/>
              </a:rPr>
              <a:t>действующих </a:t>
            </a:r>
            <a:r>
              <a:rPr lang="ru-RU" sz="4000" b="1" spc="258" dirty="0">
                <a:latin typeface="Raleway" pitchFamily="2" charset="-52"/>
              </a:rPr>
              <a:t>НПА:</a:t>
            </a:r>
          </a:p>
          <a:p>
            <a:pPr>
              <a:lnSpc>
                <a:spcPts val="4200"/>
              </a:lnSpc>
            </a:pPr>
            <a:r>
              <a:rPr lang="ru-RU" sz="4400" b="1" spc="258" dirty="0">
                <a:solidFill>
                  <a:srgbClr val="36464F"/>
                </a:solidFill>
                <a:latin typeface="Raleway" pitchFamily="2" charset="-52"/>
              </a:rPr>
              <a:t>	</a:t>
            </a:r>
            <a:endParaRPr lang="ru-RU" sz="4400" b="1" spc="258" dirty="0" smtClean="0">
              <a:solidFill>
                <a:srgbClr val="36464F"/>
              </a:solidFill>
              <a:latin typeface="Raleway" pitchFamily="2" charset="-52"/>
            </a:endParaRPr>
          </a:p>
          <a:p>
            <a:pPr>
              <a:lnSpc>
                <a:spcPts val="4200"/>
              </a:lnSpc>
            </a:pPr>
            <a:r>
              <a:rPr lang="ru-RU" sz="4000" b="1" spc="258" dirty="0" smtClean="0">
                <a:solidFill>
                  <a:srgbClr val="36464F"/>
                </a:solidFill>
                <a:latin typeface="Raleway" pitchFamily="2" charset="-52"/>
              </a:rPr>
              <a:t>	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- управление </a:t>
            </a:r>
            <a:r>
              <a:rPr lang="ru-RU" sz="3600" b="1" spc="258" dirty="0" smtClean="0">
                <a:solidFill>
                  <a:srgbClr val="2C9398"/>
                </a:solidFill>
                <a:latin typeface="Raleway" pitchFamily="2" charset="-52"/>
              </a:rPr>
              <a:t>инвестиций (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10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)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управление архитектуры и </a:t>
            </a:r>
            <a:r>
              <a:rPr lang="ru-RU" sz="3600" b="1" spc="258" dirty="0" smtClean="0">
                <a:solidFill>
                  <a:srgbClr val="2C9398"/>
                </a:solidFill>
                <a:latin typeface="Raleway" pitchFamily="2" charset="-52"/>
              </a:rPr>
              <a:t>градостроительства (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8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)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управление имущественных, земельных и жилищных отношений (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6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)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Управление жилищно-коммунального хозяйства (</a:t>
            </a:r>
            <a:r>
              <a:rPr lang="ru-RU" sz="4400" b="1" spc="258" dirty="0">
                <a:solidFill>
                  <a:srgbClr val="2C9398"/>
                </a:solidFill>
                <a:latin typeface="Raleway" pitchFamily="2" charset="-52"/>
              </a:rPr>
              <a:t>5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)</a:t>
            </a:r>
          </a:p>
          <a:p>
            <a:pPr>
              <a:lnSpc>
                <a:spcPts val="4200"/>
              </a:lnSpc>
            </a:pP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	- другие </a:t>
            </a:r>
            <a:r>
              <a:rPr lang="ru-RU" sz="3600" b="1" spc="258" dirty="0" smtClean="0">
                <a:solidFill>
                  <a:srgbClr val="2C9398"/>
                </a:solidFill>
                <a:latin typeface="Raleway" pitchFamily="2" charset="-52"/>
              </a:rPr>
              <a:t>управления/комитеты (</a:t>
            </a:r>
            <a:r>
              <a:rPr lang="ru-RU" sz="4400" b="1" spc="258" dirty="0" smtClean="0">
                <a:solidFill>
                  <a:srgbClr val="2C9398"/>
                </a:solidFill>
                <a:latin typeface="Raleway" pitchFamily="2" charset="-52"/>
              </a:rPr>
              <a:t>18</a:t>
            </a:r>
            <a:r>
              <a:rPr lang="ru-RU" sz="3600" b="1" spc="258" dirty="0">
                <a:solidFill>
                  <a:srgbClr val="2C9398"/>
                </a:solidFill>
                <a:latin typeface="Raleway" pitchFamily="2" charset="-52"/>
              </a:rPr>
              <a:t>)</a:t>
            </a:r>
          </a:p>
        </p:txBody>
      </p:sp>
      <p:sp>
        <p:nvSpPr>
          <p:cNvPr id="22" name="object 28"/>
          <p:cNvSpPr txBox="1">
            <a:spLocks/>
          </p:cNvSpPr>
          <p:nvPr/>
        </p:nvSpPr>
        <p:spPr>
          <a:xfrm>
            <a:off x="304800" y="9867900"/>
            <a:ext cx="20828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403">
              <a:lnSpc>
                <a:spcPts val="1170"/>
              </a:lnSpc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46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2509622" y="2057403"/>
            <a:ext cx="5970237" cy="5919523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6615699" y="1788453"/>
            <a:ext cx="8118682" cy="8118682"/>
            <a:chOff x="0" y="0"/>
            <a:chExt cx="2787650" cy="278765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1C2529">
                <a:alpha val="11765"/>
              </a:srgbClr>
            </a:solidFill>
          </p:spPr>
        </p:sp>
      </p:grpSp>
      <p:grpSp>
        <p:nvGrpSpPr>
          <p:cNvPr id="6" name="Group 6"/>
          <p:cNvGrpSpPr>
            <a:grpSpLocks noChangeAspect="1"/>
          </p:cNvGrpSpPr>
          <p:nvPr/>
        </p:nvGrpSpPr>
        <p:grpSpPr>
          <a:xfrm>
            <a:off x="1926337" y="1367905"/>
            <a:ext cx="7298517" cy="7298517"/>
            <a:chOff x="-2540" y="-2540"/>
            <a:chExt cx="6355080" cy="6355080"/>
          </a:xfrm>
        </p:grpSpPr>
        <p:sp>
          <p:nvSpPr>
            <p:cNvPr id="7" name="Freeform 7"/>
            <p:cNvSpPr/>
            <p:nvPr/>
          </p:nvSpPr>
          <p:spPr>
            <a:xfrm>
              <a:off x="-2540" y="-2540"/>
              <a:ext cx="6355080" cy="6355080"/>
            </a:xfrm>
            <a:custGeom>
              <a:avLst/>
              <a:gdLst/>
              <a:ahLst/>
              <a:cxnLst/>
              <a:rect l="l" t="t" r="r" b="b"/>
              <a:pathLst>
                <a:path w="6355080" h="6355080">
                  <a:moveTo>
                    <a:pt x="3177540" y="6355080"/>
                  </a:moveTo>
                  <a:cubicBezTo>
                    <a:pt x="2329180" y="6355080"/>
                    <a:pt x="1530350" y="6024880"/>
                    <a:pt x="930910" y="5424170"/>
                  </a:cubicBezTo>
                  <a:cubicBezTo>
                    <a:pt x="330200" y="4824730"/>
                    <a:pt x="0" y="4025900"/>
                    <a:pt x="0" y="3177540"/>
                  </a:cubicBezTo>
                  <a:cubicBezTo>
                    <a:pt x="0" y="2329180"/>
                    <a:pt x="330200" y="1530350"/>
                    <a:pt x="930910" y="930910"/>
                  </a:cubicBezTo>
                  <a:cubicBezTo>
                    <a:pt x="1530350" y="330200"/>
                    <a:pt x="2329180" y="0"/>
                    <a:pt x="3177540" y="0"/>
                  </a:cubicBezTo>
                  <a:cubicBezTo>
                    <a:pt x="4025900" y="0"/>
                    <a:pt x="4824730" y="330200"/>
                    <a:pt x="5424170" y="930910"/>
                  </a:cubicBezTo>
                  <a:cubicBezTo>
                    <a:pt x="6024880" y="1531620"/>
                    <a:pt x="6355080" y="2329180"/>
                    <a:pt x="6355080" y="3177540"/>
                  </a:cubicBezTo>
                  <a:cubicBezTo>
                    <a:pt x="6355080" y="4025900"/>
                    <a:pt x="6024880" y="4824730"/>
                    <a:pt x="5424170" y="5424170"/>
                  </a:cubicBezTo>
                  <a:cubicBezTo>
                    <a:pt x="4824730" y="6024880"/>
                    <a:pt x="4025900" y="6355080"/>
                    <a:pt x="3177540" y="6355080"/>
                  </a:cubicBezTo>
                  <a:close/>
                  <a:moveTo>
                    <a:pt x="3177540" y="190500"/>
                  </a:moveTo>
                  <a:cubicBezTo>
                    <a:pt x="2379980" y="190500"/>
                    <a:pt x="1629410" y="501650"/>
                    <a:pt x="1065530" y="1065530"/>
                  </a:cubicBezTo>
                  <a:cubicBezTo>
                    <a:pt x="501650" y="1629410"/>
                    <a:pt x="190500" y="2379980"/>
                    <a:pt x="190500" y="3177540"/>
                  </a:cubicBezTo>
                  <a:cubicBezTo>
                    <a:pt x="190500" y="3975100"/>
                    <a:pt x="501650" y="4725670"/>
                    <a:pt x="1065530" y="5289550"/>
                  </a:cubicBezTo>
                  <a:cubicBezTo>
                    <a:pt x="1629410" y="5853430"/>
                    <a:pt x="2379980" y="6164580"/>
                    <a:pt x="3177540" y="6164580"/>
                  </a:cubicBezTo>
                  <a:cubicBezTo>
                    <a:pt x="3975100" y="6164580"/>
                    <a:pt x="4725670" y="5853430"/>
                    <a:pt x="5289550" y="5289550"/>
                  </a:cubicBezTo>
                  <a:cubicBezTo>
                    <a:pt x="5853430" y="4725670"/>
                    <a:pt x="6164580" y="3975100"/>
                    <a:pt x="6164580" y="3177540"/>
                  </a:cubicBezTo>
                  <a:cubicBezTo>
                    <a:pt x="6164580" y="2379980"/>
                    <a:pt x="5853430" y="1629410"/>
                    <a:pt x="5289550" y="1065530"/>
                  </a:cubicBezTo>
                  <a:cubicBezTo>
                    <a:pt x="4725670" y="501650"/>
                    <a:pt x="3975100" y="190500"/>
                    <a:pt x="3177540" y="190500"/>
                  </a:cubicBezTo>
                  <a:close/>
                </a:path>
              </a:pathLst>
            </a:custGeom>
            <a:solidFill>
              <a:srgbClr val="21AAA2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0" y="752475"/>
            <a:ext cx="6223488" cy="10591800"/>
            <a:chOff x="0" y="0"/>
            <a:chExt cx="6350000" cy="63398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-1856115" y="0"/>
            <a:ext cx="5590382" cy="5590382"/>
            <a:chOff x="0" y="0"/>
            <a:chExt cx="2787650" cy="278765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B4FEE7"/>
            </a:solidFill>
          </p:spPr>
        </p:sp>
      </p:grpSp>
      <p:grpSp>
        <p:nvGrpSpPr>
          <p:cNvPr id="12" name="Group 12"/>
          <p:cNvGrpSpPr>
            <a:grpSpLocks noChangeAspect="1"/>
          </p:cNvGrpSpPr>
          <p:nvPr/>
        </p:nvGrpSpPr>
        <p:grpSpPr>
          <a:xfrm>
            <a:off x="16230600" y="-781050"/>
            <a:ext cx="3067050" cy="3067050"/>
            <a:chOff x="0" y="0"/>
            <a:chExt cx="2787650" cy="278765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87650" cy="2787650"/>
            </a:xfrm>
            <a:custGeom>
              <a:avLst/>
              <a:gdLst/>
              <a:ahLst/>
              <a:cxnLst/>
              <a:rect l="l" t="t" r="r" b="b"/>
              <a:pathLst>
                <a:path w="2787650" h="2787650">
                  <a:moveTo>
                    <a:pt x="81280" y="1861820"/>
                  </a:moveTo>
                  <a:cubicBezTo>
                    <a:pt x="73660" y="1841500"/>
                    <a:pt x="67310" y="1819910"/>
                    <a:pt x="60960" y="1799590"/>
                  </a:cubicBezTo>
                  <a:lnTo>
                    <a:pt x="1800860" y="59690"/>
                  </a:lnTo>
                  <a:cubicBezTo>
                    <a:pt x="1821180" y="66040"/>
                    <a:pt x="1842770" y="72390"/>
                    <a:pt x="1863090" y="80010"/>
                  </a:cubicBezTo>
                  <a:lnTo>
                    <a:pt x="81280" y="1861820"/>
                  </a:lnTo>
                  <a:close/>
                  <a:moveTo>
                    <a:pt x="1597660" y="15240"/>
                  </a:moveTo>
                  <a:cubicBezTo>
                    <a:pt x="1573530" y="11430"/>
                    <a:pt x="1548130" y="8890"/>
                    <a:pt x="1524000" y="6350"/>
                  </a:cubicBezTo>
                  <a:lnTo>
                    <a:pt x="6350" y="1524000"/>
                  </a:lnTo>
                  <a:cubicBezTo>
                    <a:pt x="8890" y="1548130"/>
                    <a:pt x="11430" y="1573530"/>
                    <a:pt x="15240" y="1597660"/>
                  </a:cubicBezTo>
                  <a:lnTo>
                    <a:pt x="1597660" y="15240"/>
                  </a:lnTo>
                  <a:close/>
                  <a:moveTo>
                    <a:pt x="2189480" y="248920"/>
                  </a:moveTo>
                  <a:cubicBezTo>
                    <a:pt x="2172970" y="237490"/>
                    <a:pt x="2156460" y="226060"/>
                    <a:pt x="2139950" y="215900"/>
                  </a:cubicBezTo>
                  <a:lnTo>
                    <a:pt x="215900" y="2139950"/>
                  </a:lnTo>
                  <a:cubicBezTo>
                    <a:pt x="226060" y="2156460"/>
                    <a:pt x="237490" y="2172970"/>
                    <a:pt x="248920" y="2189480"/>
                  </a:cubicBezTo>
                  <a:lnTo>
                    <a:pt x="2189480" y="248920"/>
                  </a:lnTo>
                  <a:close/>
                  <a:moveTo>
                    <a:pt x="1979930" y="128270"/>
                  </a:moveTo>
                  <a:cubicBezTo>
                    <a:pt x="1960880" y="119380"/>
                    <a:pt x="1941830" y="110490"/>
                    <a:pt x="1922780" y="102870"/>
                  </a:cubicBezTo>
                  <a:lnTo>
                    <a:pt x="104140" y="1921510"/>
                  </a:lnTo>
                  <a:cubicBezTo>
                    <a:pt x="111760" y="1940560"/>
                    <a:pt x="120650" y="1959610"/>
                    <a:pt x="129540" y="1978660"/>
                  </a:cubicBezTo>
                  <a:lnTo>
                    <a:pt x="1979930" y="128270"/>
                  </a:lnTo>
                  <a:close/>
                  <a:moveTo>
                    <a:pt x="2087880" y="185420"/>
                  </a:moveTo>
                  <a:cubicBezTo>
                    <a:pt x="2070100" y="175260"/>
                    <a:pt x="2052320" y="165100"/>
                    <a:pt x="2034540" y="156210"/>
                  </a:cubicBezTo>
                  <a:lnTo>
                    <a:pt x="154940" y="2035810"/>
                  </a:lnTo>
                  <a:cubicBezTo>
                    <a:pt x="163830" y="2053590"/>
                    <a:pt x="173990" y="2071370"/>
                    <a:pt x="184150" y="2089150"/>
                  </a:cubicBezTo>
                  <a:lnTo>
                    <a:pt x="2087880" y="185420"/>
                  </a:lnTo>
                  <a:close/>
                  <a:moveTo>
                    <a:pt x="834390" y="116840"/>
                  </a:moveTo>
                  <a:cubicBezTo>
                    <a:pt x="774700" y="143510"/>
                    <a:pt x="716280" y="173990"/>
                    <a:pt x="660400" y="208280"/>
                  </a:cubicBezTo>
                  <a:lnTo>
                    <a:pt x="208280" y="660400"/>
                  </a:lnTo>
                  <a:cubicBezTo>
                    <a:pt x="172720" y="716280"/>
                    <a:pt x="142240" y="774700"/>
                    <a:pt x="116840" y="834390"/>
                  </a:cubicBezTo>
                  <a:lnTo>
                    <a:pt x="834390" y="116840"/>
                  </a:lnTo>
                  <a:close/>
                  <a:moveTo>
                    <a:pt x="1363980" y="0"/>
                  </a:moveTo>
                  <a:lnTo>
                    <a:pt x="0" y="1363980"/>
                  </a:lnTo>
                  <a:cubicBezTo>
                    <a:pt x="0" y="1391920"/>
                    <a:pt x="0" y="1418590"/>
                    <a:pt x="1270" y="1446530"/>
                  </a:cubicBezTo>
                  <a:lnTo>
                    <a:pt x="1445260" y="1270"/>
                  </a:lnTo>
                  <a:cubicBezTo>
                    <a:pt x="1418590" y="0"/>
                    <a:pt x="1390650" y="0"/>
                    <a:pt x="1363980" y="0"/>
                  </a:cubicBezTo>
                  <a:close/>
                  <a:moveTo>
                    <a:pt x="2787650" y="1386840"/>
                  </a:moveTo>
                  <a:lnTo>
                    <a:pt x="1386840" y="2787650"/>
                  </a:lnTo>
                  <a:cubicBezTo>
                    <a:pt x="1414780" y="2787650"/>
                    <a:pt x="1443990" y="2787650"/>
                    <a:pt x="1471930" y="2785110"/>
                  </a:cubicBezTo>
                  <a:lnTo>
                    <a:pt x="2785110" y="1471930"/>
                  </a:lnTo>
                  <a:cubicBezTo>
                    <a:pt x="2786380" y="1443990"/>
                    <a:pt x="2787650" y="1414780"/>
                    <a:pt x="2787650" y="1386840"/>
                  </a:cubicBezTo>
                  <a:close/>
                  <a:moveTo>
                    <a:pt x="2283460" y="321310"/>
                  </a:moveTo>
                  <a:cubicBezTo>
                    <a:pt x="2268220" y="308610"/>
                    <a:pt x="2252980" y="295910"/>
                    <a:pt x="2237740" y="284480"/>
                  </a:cubicBezTo>
                  <a:lnTo>
                    <a:pt x="284480" y="2237740"/>
                  </a:lnTo>
                  <a:cubicBezTo>
                    <a:pt x="295910" y="2252980"/>
                    <a:pt x="308610" y="2268220"/>
                    <a:pt x="321310" y="2283460"/>
                  </a:cubicBezTo>
                  <a:lnTo>
                    <a:pt x="2283460" y="321310"/>
                  </a:lnTo>
                  <a:close/>
                  <a:moveTo>
                    <a:pt x="1276350" y="5080"/>
                  </a:moveTo>
                  <a:cubicBezTo>
                    <a:pt x="1244600" y="7620"/>
                    <a:pt x="1214120" y="11430"/>
                    <a:pt x="1182370" y="16510"/>
                  </a:cubicBezTo>
                  <a:lnTo>
                    <a:pt x="16510" y="1182370"/>
                  </a:lnTo>
                  <a:cubicBezTo>
                    <a:pt x="11430" y="1214120"/>
                    <a:pt x="7620" y="1244600"/>
                    <a:pt x="5080" y="1276350"/>
                  </a:cubicBezTo>
                  <a:lnTo>
                    <a:pt x="1276350" y="5080"/>
                  </a:lnTo>
                  <a:close/>
                  <a:moveTo>
                    <a:pt x="1080770" y="35560"/>
                  </a:moveTo>
                  <a:cubicBezTo>
                    <a:pt x="1042670" y="44450"/>
                    <a:pt x="1004570" y="54610"/>
                    <a:pt x="966470" y="67310"/>
                  </a:cubicBezTo>
                  <a:lnTo>
                    <a:pt x="66040" y="966470"/>
                  </a:lnTo>
                  <a:cubicBezTo>
                    <a:pt x="54610" y="1004570"/>
                    <a:pt x="43180" y="1041400"/>
                    <a:pt x="34290" y="1080770"/>
                  </a:cubicBezTo>
                  <a:lnTo>
                    <a:pt x="1080770" y="35560"/>
                  </a:lnTo>
                  <a:close/>
                  <a:moveTo>
                    <a:pt x="1734820" y="41910"/>
                  </a:moveTo>
                  <a:cubicBezTo>
                    <a:pt x="1711960" y="36830"/>
                    <a:pt x="1690370" y="31750"/>
                    <a:pt x="1667510" y="26670"/>
                  </a:cubicBezTo>
                  <a:lnTo>
                    <a:pt x="26670" y="1667510"/>
                  </a:lnTo>
                  <a:cubicBezTo>
                    <a:pt x="31750" y="1690370"/>
                    <a:pt x="36830" y="1711960"/>
                    <a:pt x="41910" y="1734820"/>
                  </a:cubicBezTo>
                  <a:lnTo>
                    <a:pt x="1734820" y="41910"/>
                  </a:lnTo>
                  <a:close/>
                  <a:moveTo>
                    <a:pt x="2762250" y="1659890"/>
                  </a:moveTo>
                  <a:cubicBezTo>
                    <a:pt x="2768600" y="1626870"/>
                    <a:pt x="2773680" y="1595120"/>
                    <a:pt x="2777490" y="1562100"/>
                  </a:cubicBezTo>
                  <a:lnTo>
                    <a:pt x="1562100" y="2777490"/>
                  </a:lnTo>
                  <a:cubicBezTo>
                    <a:pt x="1595120" y="2773680"/>
                    <a:pt x="1628140" y="2768600"/>
                    <a:pt x="1659890" y="2762250"/>
                  </a:cubicBezTo>
                  <a:lnTo>
                    <a:pt x="2762250" y="1659890"/>
                  </a:lnTo>
                  <a:close/>
                  <a:moveTo>
                    <a:pt x="2785110" y="1306830"/>
                  </a:moveTo>
                  <a:cubicBezTo>
                    <a:pt x="2783840" y="1281430"/>
                    <a:pt x="2781300" y="1256030"/>
                    <a:pt x="2778760" y="1230630"/>
                  </a:cubicBezTo>
                  <a:lnTo>
                    <a:pt x="1230630" y="2777490"/>
                  </a:lnTo>
                  <a:cubicBezTo>
                    <a:pt x="1256030" y="2780030"/>
                    <a:pt x="1281430" y="2782570"/>
                    <a:pt x="1306830" y="2783840"/>
                  </a:cubicBezTo>
                  <a:lnTo>
                    <a:pt x="2785110" y="1306830"/>
                  </a:lnTo>
                  <a:close/>
                  <a:moveTo>
                    <a:pt x="2767330" y="1158240"/>
                  </a:moveTo>
                  <a:cubicBezTo>
                    <a:pt x="2763520" y="1135380"/>
                    <a:pt x="2758440" y="1112520"/>
                    <a:pt x="2753360" y="1089660"/>
                  </a:cubicBezTo>
                  <a:lnTo>
                    <a:pt x="1088390" y="2753360"/>
                  </a:lnTo>
                  <a:cubicBezTo>
                    <a:pt x="1111250" y="2758440"/>
                    <a:pt x="1134110" y="2763520"/>
                    <a:pt x="1156970" y="2767330"/>
                  </a:cubicBezTo>
                  <a:lnTo>
                    <a:pt x="2767330" y="1158240"/>
                  </a:lnTo>
                  <a:close/>
                  <a:moveTo>
                    <a:pt x="2369820" y="398780"/>
                  </a:moveTo>
                  <a:cubicBezTo>
                    <a:pt x="2355850" y="384810"/>
                    <a:pt x="2341880" y="372110"/>
                    <a:pt x="2327910" y="358140"/>
                  </a:cubicBezTo>
                  <a:lnTo>
                    <a:pt x="359410" y="2326640"/>
                  </a:lnTo>
                  <a:cubicBezTo>
                    <a:pt x="372110" y="2340610"/>
                    <a:pt x="386080" y="2354580"/>
                    <a:pt x="400050" y="2368550"/>
                  </a:cubicBezTo>
                  <a:lnTo>
                    <a:pt x="2369820" y="398780"/>
                  </a:lnTo>
                  <a:close/>
                  <a:moveTo>
                    <a:pt x="2451100" y="2301240"/>
                  </a:moveTo>
                  <a:cubicBezTo>
                    <a:pt x="2520950" y="2219960"/>
                    <a:pt x="2579370" y="2133600"/>
                    <a:pt x="2627630" y="2042160"/>
                  </a:cubicBezTo>
                  <a:lnTo>
                    <a:pt x="2042160" y="2627630"/>
                  </a:lnTo>
                  <a:cubicBezTo>
                    <a:pt x="2133600" y="2579370"/>
                    <a:pt x="2219960" y="2520950"/>
                    <a:pt x="2301240" y="2451100"/>
                  </a:cubicBezTo>
                  <a:lnTo>
                    <a:pt x="2451100" y="2301240"/>
                  </a:lnTo>
                  <a:close/>
                  <a:moveTo>
                    <a:pt x="2736850" y="1023620"/>
                  </a:moveTo>
                  <a:cubicBezTo>
                    <a:pt x="2730500" y="1002030"/>
                    <a:pt x="2724150" y="981710"/>
                    <a:pt x="2717800" y="960120"/>
                  </a:cubicBezTo>
                  <a:lnTo>
                    <a:pt x="960120" y="2717800"/>
                  </a:lnTo>
                  <a:cubicBezTo>
                    <a:pt x="981710" y="2724150"/>
                    <a:pt x="1002030" y="2730500"/>
                    <a:pt x="1023620" y="2736850"/>
                  </a:cubicBezTo>
                  <a:lnTo>
                    <a:pt x="2736850" y="1023620"/>
                  </a:lnTo>
                  <a:close/>
                  <a:moveTo>
                    <a:pt x="2696210" y="1892300"/>
                  </a:moveTo>
                  <a:cubicBezTo>
                    <a:pt x="2711450" y="1851660"/>
                    <a:pt x="2725420" y="1811020"/>
                    <a:pt x="2736850" y="1769110"/>
                  </a:cubicBezTo>
                  <a:lnTo>
                    <a:pt x="1769110" y="2736850"/>
                  </a:lnTo>
                  <a:cubicBezTo>
                    <a:pt x="1811020" y="2725420"/>
                    <a:pt x="1851660" y="2711450"/>
                    <a:pt x="1892300" y="2696210"/>
                  </a:cubicBezTo>
                  <a:lnTo>
                    <a:pt x="2696210" y="1892300"/>
                  </a:lnTo>
                  <a:close/>
                  <a:moveTo>
                    <a:pt x="2523490" y="576580"/>
                  </a:moveTo>
                  <a:cubicBezTo>
                    <a:pt x="2512060" y="561340"/>
                    <a:pt x="2500630" y="544830"/>
                    <a:pt x="2487930" y="529590"/>
                  </a:cubicBezTo>
                  <a:lnTo>
                    <a:pt x="529590" y="2486660"/>
                  </a:lnTo>
                  <a:cubicBezTo>
                    <a:pt x="544830" y="2499360"/>
                    <a:pt x="561340" y="2510790"/>
                    <a:pt x="576580" y="2522220"/>
                  </a:cubicBezTo>
                  <a:lnTo>
                    <a:pt x="2523490" y="576580"/>
                  </a:lnTo>
                  <a:close/>
                  <a:moveTo>
                    <a:pt x="2696210" y="899160"/>
                  </a:moveTo>
                  <a:cubicBezTo>
                    <a:pt x="2688590" y="878840"/>
                    <a:pt x="2680970" y="859790"/>
                    <a:pt x="2672080" y="840740"/>
                  </a:cubicBezTo>
                  <a:lnTo>
                    <a:pt x="839470" y="2673350"/>
                  </a:lnTo>
                  <a:cubicBezTo>
                    <a:pt x="858520" y="2682240"/>
                    <a:pt x="878840" y="2689860"/>
                    <a:pt x="897890" y="2697480"/>
                  </a:cubicBezTo>
                  <a:lnTo>
                    <a:pt x="2696210" y="899160"/>
                  </a:lnTo>
                  <a:close/>
                  <a:moveTo>
                    <a:pt x="2449830" y="483870"/>
                  </a:moveTo>
                  <a:cubicBezTo>
                    <a:pt x="2437130" y="468630"/>
                    <a:pt x="2424430" y="454660"/>
                    <a:pt x="2410460" y="440690"/>
                  </a:cubicBezTo>
                  <a:lnTo>
                    <a:pt x="440690" y="2410460"/>
                  </a:lnTo>
                  <a:cubicBezTo>
                    <a:pt x="454660" y="2424430"/>
                    <a:pt x="469900" y="2437130"/>
                    <a:pt x="483870" y="2449830"/>
                  </a:cubicBezTo>
                  <a:lnTo>
                    <a:pt x="2449830" y="483870"/>
                  </a:lnTo>
                  <a:close/>
                  <a:moveTo>
                    <a:pt x="2588260" y="675640"/>
                  </a:moveTo>
                  <a:cubicBezTo>
                    <a:pt x="2578100" y="659130"/>
                    <a:pt x="2567940" y="641350"/>
                    <a:pt x="2556510" y="624840"/>
                  </a:cubicBezTo>
                  <a:lnTo>
                    <a:pt x="624840" y="2556510"/>
                  </a:lnTo>
                  <a:cubicBezTo>
                    <a:pt x="641350" y="2567940"/>
                    <a:pt x="657860" y="2578100"/>
                    <a:pt x="675640" y="2588260"/>
                  </a:cubicBezTo>
                  <a:lnTo>
                    <a:pt x="2588260" y="675640"/>
                  </a:lnTo>
                  <a:close/>
                  <a:moveTo>
                    <a:pt x="2646680" y="783590"/>
                  </a:moveTo>
                  <a:cubicBezTo>
                    <a:pt x="2637790" y="765810"/>
                    <a:pt x="2628900" y="746760"/>
                    <a:pt x="2618740" y="728980"/>
                  </a:cubicBezTo>
                  <a:lnTo>
                    <a:pt x="728980" y="2618740"/>
                  </a:lnTo>
                  <a:cubicBezTo>
                    <a:pt x="746760" y="2628900"/>
                    <a:pt x="764540" y="2637790"/>
                    <a:pt x="783590" y="2646680"/>
                  </a:cubicBezTo>
                  <a:lnTo>
                    <a:pt x="2646680" y="783590"/>
                  </a:lnTo>
                  <a:close/>
                </a:path>
              </a:pathLst>
            </a:custGeom>
            <a:solidFill>
              <a:srgbClr val="21AAA2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2700000">
            <a:off x="687402" y="8438466"/>
            <a:ext cx="647700" cy="647700"/>
          </a:xfrm>
          <a:prstGeom prst="rect">
            <a:avLst/>
          </a:prstGeom>
        </p:spPr>
      </p:pic>
      <p:pic>
        <p:nvPicPr>
          <p:cNvPr id="15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700000">
            <a:off x="4214403" y="428625"/>
            <a:ext cx="647700" cy="647700"/>
          </a:xfrm>
          <a:prstGeom prst="rect">
            <a:avLst/>
          </a:prstGeom>
        </p:spPr>
      </p:pic>
      <p:pic>
        <p:nvPicPr>
          <p:cNvPr id="16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700000">
            <a:off x="1602487" y="9125292"/>
            <a:ext cx="647700" cy="647700"/>
          </a:xfrm>
          <a:prstGeom prst="rect">
            <a:avLst/>
          </a:prstGeom>
        </p:spPr>
      </p:pic>
      <p:sp>
        <p:nvSpPr>
          <p:cNvPr id="17" name="AutoShape 17"/>
          <p:cNvSpPr/>
          <p:nvPr/>
        </p:nvSpPr>
        <p:spPr>
          <a:xfrm rot="-2700000">
            <a:off x="14965061" y="1693203"/>
            <a:ext cx="3200400" cy="190500"/>
          </a:xfrm>
          <a:prstGeom prst="rect">
            <a:avLst/>
          </a:prstGeom>
          <a:solidFill>
            <a:srgbClr val="FFFFFF"/>
          </a:solidFill>
        </p:spPr>
      </p:sp>
      <p:grpSp>
        <p:nvGrpSpPr>
          <p:cNvPr id="19" name="Group 19"/>
          <p:cNvGrpSpPr/>
          <p:nvPr/>
        </p:nvGrpSpPr>
        <p:grpSpPr>
          <a:xfrm>
            <a:off x="8168408" y="4036851"/>
            <a:ext cx="8753108" cy="3549116"/>
            <a:chOff x="0" y="-29268"/>
            <a:chExt cx="11670811" cy="4732154"/>
          </a:xfrm>
        </p:grpSpPr>
        <p:sp>
          <p:nvSpPr>
            <p:cNvPr id="20" name="TextBox 20"/>
            <p:cNvSpPr txBox="1"/>
            <p:nvPr/>
          </p:nvSpPr>
          <p:spPr>
            <a:xfrm>
              <a:off x="2088813" y="-29268"/>
              <a:ext cx="9504380" cy="6306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4025"/>
                </a:lnSpc>
              </a:pPr>
              <a:endParaRPr lang="en-US" sz="2875" spc="316" dirty="0">
                <a:solidFill>
                  <a:srgbClr val="FFFFFF"/>
                </a:solidFill>
                <a:latin typeface="Raleway Bold"/>
              </a:endParaRP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2206477"/>
              <a:ext cx="11670811" cy="249640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263"/>
                </a:lnSpc>
              </a:pPr>
              <a:r>
                <a:rPr lang="ru-RU" sz="6725" spc="67" dirty="0">
                  <a:solidFill>
                    <a:srgbClr val="FFFFFF"/>
                  </a:solidFill>
                  <a:latin typeface="Raleway" panose="020B0604020202020204" charset="-52"/>
                </a:rPr>
                <a:t>СПАСИБО ЗА ВНИМАНИЕ!</a:t>
              </a:r>
              <a:endParaRPr lang="en-US" sz="6725" spc="67" dirty="0">
                <a:solidFill>
                  <a:srgbClr val="FFFFFF"/>
                </a:solidFill>
                <a:latin typeface="Raleway" panose="020B0604020202020204" charset="-52"/>
              </a:endParaRPr>
            </a:p>
          </p:txBody>
        </p:sp>
      </p:grp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010737"/>
              </p:ext>
            </p:extLst>
          </p:nvPr>
        </p:nvGraphicFramePr>
        <p:xfrm>
          <a:off x="4626592" y="3469135"/>
          <a:ext cx="1736295" cy="3348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CorelDRAW" r:id="rId7" imgW="2447355" imgH="4721355" progId="CorelDraw.Graphic.23">
                  <p:embed/>
                </p:oleObj>
              </mc:Choice>
              <mc:Fallback>
                <p:oleObj name="CorelDRAW" r:id="rId7" imgW="2447355" imgH="4721355" progId="CorelDraw.Graphic.23">
                  <p:embed/>
                  <p:pic>
                    <p:nvPicPr>
                      <p:cNvPr id="23" name="Объект 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26592" y="3469135"/>
                        <a:ext cx="1736295" cy="3348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9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6867</TotalTime>
  <Words>140</Words>
  <Application>Microsoft Office PowerPoint</Application>
  <PresentationFormat>Произвольный</PresentationFormat>
  <Paragraphs>39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Raleway Bold</vt:lpstr>
      <vt:lpstr>Raleway</vt:lpstr>
      <vt:lpstr>Times New Roman</vt:lpstr>
      <vt:lpstr>Arial</vt:lpstr>
      <vt:lpstr>Calibri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Городская культура и идентичность смоленска</dc:title>
  <dc:creator>Пользователь</dc:creator>
  <cp:lastModifiedBy>Титова Светлана Николаевна</cp:lastModifiedBy>
  <cp:revision>294</cp:revision>
  <cp:lastPrinted>2021-12-01T08:30:50Z</cp:lastPrinted>
  <dcterms:created xsi:type="dcterms:W3CDTF">2006-08-16T00:00:00Z</dcterms:created>
  <dcterms:modified xsi:type="dcterms:W3CDTF">2022-01-27T14:04:30Z</dcterms:modified>
  <dc:identifier>DAEtdMkjpZE</dc:identifier>
</cp:coreProperties>
</file>